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handoutMasterIdLst>
    <p:handoutMasterId r:id="rId23"/>
  </p:handoutMasterIdLst>
  <p:sldIdLst>
    <p:sldId id="256" r:id="rId3"/>
    <p:sldId id="676" r:id="rId4"/>
    <p:sldId id="677" r:id="rId5"/>
    <p:sldId id="257" r:id="rId6"/>
    <p:sldId id="258" r:id="rId7"/>
    <p:sldId id="261" r:id="rId8"/>
    <p:sldId id="262" r:id="rId9"/>
    <p:sldId id="263" r:id="rId10"/>
    <p:sldId id="264" r:id="rId11"/>
    <p:sldId id="265" r:id="rId12"/>
    <p:sldId id="266" r:id="rId13"/>
    <p:sldId id="267" r:id="rId14"/>
    <p:sldId id="670" r:id="rId15"/>
    <p:sldId id="673" r:id="rId16"/>
    <p:sldId id="674" r:id="rId17"/>
    <p:sldId id="675" r:id="rId18"/>
    <p:sldId id="271" r:id="rId19"/>
    <p:sldId id="272" r:id="rId20"/>
    <p:sldId id="679" r:id="rId2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24" autoAdjust="0"/>
    <p:restoredTop sz="86436" autoAdjust="0"/>
  </p:normalViewPr>
  <p:slideViewPr>
    <p:cSldViewPr snapToGrid="0">
      <p:cViewPr varScale="1">
        <p:scale>
          <a:sx n="74" d="100"/>
          <a:sy n="74" d="100"/>
        </p:scale>
        <p:origin x="136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C975F8-373F-4D78-8B66-3BC2A7137348}" type="datetimeFigureOut">
              <a:rPr kumimoji="1" lang="ja-JP" altLang="en-US" smtClean="0"/>
              <a:t>2018/10/17</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15A9A0-BDBD-4275-90D5-66C3A7A01680}" type="slidenum">
              <a:rPr kumimoji="1" lang="ja-JP" altLang="en-US" smtClean="0"/>
              <a:t>‹#›</a:t>
            </a:fld>
            <a:endParaRPr kumimoji="1" lang="ja-JP" altLang="en-US"/>
          </a:p>
        </p:txBody>
      </p:sp>
    </p:spTree>
    <p:extLst>
      <p:ext uri="{BB962C8B-B14F-4D97-AF65-F5344CB8AC3E}">
        <p14:creationId xmlns:p14="http://schemas.microsoft.com/office/powerpoint/2010/main" val="381912520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90B3CE-BA9E-4469-97AD-C5E4F54025C8}" type="datetimeFigureOut">
              <a:rPr kumimoji="1" lang="ja-JP" altLang="en-US" smtClean="0"/>
              <a:t>2018/10/17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E41195-80E6-4093-B710-A941FC41E243}" type="slidenum">
              <a:rPr kumimoji="1" lang="ja-JP" altLang="en-US" smtClean="0"/>
              <a:t>‹#›</a:t>
            </a:fld>
            <a:endParaRPr kumimoji="1" lang="ja-JP" altLang="en-US"/>
          </a:p>
        </p:txBody>
      </p:sp>
    </p:spTree>
    <p:extLst>
      <p:ext uri="{BB962C8B-B14F-4D97-AF65-F5344CB8AC3E}">
        <p14:creationId xmlns:p14="http://schemas.microsoft.com/office/powerpoint/2010/main" val="249942787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854301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7621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104887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809386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4BFA04-8D74-40AA-BB04-2269E0723AA1}"/>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4ACE60F-3288-4AEB-95A8-5C247B0E13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57AFE3A-85C6-48A7-9ABA-3CD6FC9EC565}"/>
              </a:ext>
            </a:extLst>
          </p:cNvPr>
          <p:cNvSpPr>
            <a:spLocks noGrp="1"/>
          </p:cNvSpPr>
          <p:nvPr>
            <p:ph type="dt" sz="half" idx="10"/>
          </p:nvPr>
        </p:nvSpPr>
        <p:spPr/>
        <p:txBody>
          <a:bodyPr/>
          <a:lstStyle/>
          <a:p>
            <a:fld id="{211A0971-A02B-4CBC-A056-E73F3FC00482}" type="datetime1">
              <a:rPr kumimoji="1" lang="ja-JP" altLang="en-US" smtClean="0"/>
              <a:t>2018/10/17</a:t>
            </a:fld>
            <a:endParaRPr kumimoji="1" lang="ja-JP" altLang="en-US"/>
          </a:p>
        </p:txBody>
      </p:sp>
      <p:sp>
        <p:nvSpPr>
          <p:cNvPr id="5" name="フッター プレースホルダー 4">
            <a:extLst>
              <a:ext uri="{FF2B5EF4-FFF2-40B4-BE49-F238E27FC236}">
                <a16:creationId xmlns:a16="http://schemas.microsoft.com/office/drawing/2014/main" id="{EC2BC251-D528-4D14-B04A-EF47A200AA1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90A7214-6B0C-4C3D-B5D6-3B8F2570312C}"/>
              </a:ext>
            </a:extLst>
          </p:cNvPr>
          <p:cNvSpPr>
            <a:spLocks noGrp="1"/>
          </p:cNvSpPr>
          <p:nvPr>
            <p:ph type="sldNum" sz="quarter" idx="12"/>
          </p:nvPr>
        </p:nvSpPr>
        <p:spPr/>
        <p:txBody>
          <a:bodyPr/>
          <a:lstStyle/>
          <a:p>
            <a:fld id="{C575BD54-034C-4BC0-A31C-B53628BF11AC}" type="slidenum">
              <a:rPr kumimoji="1" lang="ja-JP" altLang="en-US" smtClean="0"/>
              <a:t>‹#›</a:t>
            </a:fld>
            <a:endParaRPr kumimoji="1" lang="ja-JP" altLang="en-US"/>
          </a:p>
        </p:txBody>
      </p:sp>
    </p:spTree>
    <p:extLst>
      <p:ext uri="{BB962C8B-B14F-4D97-AF65-F5344CB8AC3E}">
        <p14:creationId xmlns:p14="http://schemas.microsoft.com/office/powerpoint/2010/main" val="3316444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338644-CD26-49AE-A54E-B0489114D02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888AA91-6328-4D2C-BD66-23F791A5761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58972ED-4732-421B-8DCD-591E5F8CDE3D}"/>
              </a:ext>
            </a:extLst>
          </p:cNvPr>
          <p:cNvSpPr>
            <a:spLocks noGrp="1"/>
          </p:cNvSpPr>
          <p:nvPr>
            <p:ph type="dt" sz="half" idx="10"/>
          </p:nvPr>
        </p:nvSpPr>
        <p:spPr/>
        <p:txBody>
          <a:bodyPr/>
          <a:lstStyle/>
          <a:p>
            <a:fld id="{3DADB88D-1CE0-46D5-A9D4-9205CDB1ABB6}" type="datetime1">
              <a:rPr kumimoji="1" lang="ja-JP" altLang="en-US" smtClean="0"/>
              <a:t>2018/10/17</a:t>
            </a:fld>
            <a:endParaRPr kumimoji="1" lang="ja-JP" altLang="en-US"/>
          </a:p>
        </p:txBody>
      </p:sp>
      <p:sp>
        <p:nvSpPr>
          <p:cNvPr id="5" name="フッター プレースホルダー 4">
            <a:extLst>
              <a:ext uri="{FF2B5EF4-FFF2-40B4-BE49-F238E27FC236}">
                <a16:creationId xmlns:a16="http://schemas.microsoft.com/office/drawing/2014/main" id="{1653F553-7AC5-4EAA-9F7E-B6F3D25A546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9E5E314-2E86-422C-AF74-3879B7D4B90A}"/>
              </a:ext>
            </a:extLst>
          </p:cNvPr>
          <p:cNvSpPr>
            <a:spLocks noGrp="1"/>
          </p:cNvSpPr>
          <p:nvPr>
            <p:ph type="sldNum" sz="quarter" idx="12"/>
          </p:nvPr>
        </p:nvSpPr>
        <p:spPr/>
        <p:txBody>
          <a:bodyPr/>
          <a:lstStyle/>
          <a:p>
            <a:fld id="{C575BD54-034C-4BC0-A31C-B53628BF11AC}" type="slidenum">
              <a:rPr kumimoji="1" lang="ja-JP" altLang="en-US" smtClean="0"/>
              <a:t>‹#›</a:t>
            </a:fld>
            <a:endParaRPr kumimoji="1" lang="ja-JP" altLang="en-US"/>
          </a:p>
        </p:txBody>
      </p:sp>
    </p:spTree>
    <p:extLst>
      <p:ext uri="{BB962C8B-B14F-4D97-AF65-F5344CB8AC3E}">
        <p14:creationId xmlns:p14="http://schemas.microsoft.com/office/powerpoint/2010/main" val="2293098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945B280-53EA-4528-B83D-0598C6D7A1D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844764E-DD8D-4DC7-89E3-4676DC217850}"/>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DE37223-39C0-445E-9523-CF752C3B084A}"/>
              </a:ext>
            </a:extLst>
          </p:cNvPr>
          <p:cNvSpPr>
            <a:spLocks noGrp="1"/>
          </p:cNvSpPr>
          <p:nvPr>
            <p:ph type="dt" sz="half" idx="10"/>
          </p:nvPr>
        </p:nvSpPr>
        <p:spPr/>
        <p:txBody>
          <a:bodyPr/>
          <a:lstStyle/>
          <a:p>
            <a:fld id="{04175B9D-9041-4691-AF60-335D36AFD356}" type="datetime1">
              <a:rPr kumimoji="1" lang="ja-JP" altLang="en-US" smtClean="0"/>
              <a:t>2018/10/17</a:t>
            </a:fld>
            <a:endParaRPr kumimoji="1" lang="ja-JP" altLang="en-US"/>
          </a:p>
        </p:txBody>
      </p:sp>
      <p:sp>
        <p:nvSpPr>
          <p:cNvPr id="5" name="フッター プレースホルダー 4">
            <a:extLst>
              <a:ext uri="{FF2B5EF4-FFF2-40B4-BE49-F238E27FC236}">
                <a16:creationId xmlns:a16="http://schemas.microsoft.com/office/drawing/2014/main" id="{D5123CD5-4BD5-4300-B0EA-25D954BF236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A77CBD5-8747-4312-800C-D0CADCE9DAE9}"/>
              </a:ext>
            </a:extLst>
          </p:cNvPr>
          <p:cNvSpPr>
            <a:spLocks noGrp="1"/>
          </p:cNvSpPr>
          <p:nvPr>
            <p:ph type="sldNum" sz="quarter" idx="12"/>
          </p:nvPr>
        </p:nvSpPr>
        <p:spPr/>
        <p:txBody>
          <a:bodyPr/>
          <a:lstStyle/>
          <a:p>
            <a:fld id="{C575BD54-034C-4BC0-A31C-B53628BF11AC}" type="slidenum">
              <a:rPr kumimoji="1" lang="ja-JP" altLang="en-US" smtClean="0"/>
              <a:t>‹#›</a:t>
            </a:fld>
            <a:endParaRPr kumimoji="1" lang="ja-JP" altLang="en-US"/>
          </a:p>
        </p:txBody>
      </p:sp>
    </p:spTree>
    <p:extLst>
      <p:ext uri="{BB962C8B-B14F-4D97-AF65-F5344CB8AC3E}">
        <p14:creationId xmlns:p14="http://schemas.microsoft.com/office/powerpoint/2010/main" val="3082535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9C03681-0528-4B74-813D-08B6C9FD5201}" type="datetime1">
              <a:rPr lang="ja-JP" altLang="en-US" smtClean="0"/>
              <a:t>2018/10/17</a:t>
            </a:fld>
            <a:endParaRPr lang="en-US" altLang="ja-JP"/>
          </a:p>
        </p:txBody>
      </p:sp>
      <p:sp>
        <p:nvSpPr>
          <p:cNvPr id="5" name="Footer Placeholder 4"/>
          <p:cNvSpPr>
            <a:spLocks noGrp="1"/>
          </p:cNvSpPr>
          <p:nvPr>
            <p:ph type="ftr" sz="quarter" idx="11"/>
          </p:nvPr>
        </p:nvSpPr>
        <p:spPr/>
        <p:txBody>
          <a:bodyPr/>
          <a:lstStyle/>
          <a:p>
            <a:endParaRPr lang="en-US" altLang="ja-JP"/>
          </a:p>
        </p:txBody>
      </p:sp>
      <p:sp>
        <p:nvSpPr>
          <p:cNvPr id="6" name="Slide Number Placeholder 5"/>
          <p:cNvSpPr>
            <a:spLocks noGrp="1"/>
          </p:cNvSpPr>
          <p:nvPr>
            <p:ph type="sldNum" sz="quarter" idx="12"/>
          </p:nvPr>
        </p:nvSpPr>
        <p:spPr/>
        <p:txBody>
          <a:bodyPr/>
          <a:lstStyle/>
          <a:p>
            <a:fld id="{C3F59F4A-D6BF-4B5F-B961-8B4E6E561E64}" type="slidenum">
              <a:rPr lang="en-US" altLang="ja-JP" smtClean="0"/>
              <a:pPr/>
              <a:t>‹#›</a:t>
            </a:fld>
            <a:endParaRPr lang="en-US" altLang="ja-JP"/>
          </a:p>
        </p:txBody>
      </p:sp>
    </p:spTree>
    <p:extLst>
      <p:ext uri="{BB962C8B-B14F-4D97-AF65-F5344CB8AC3E}">
        <p14:creationId xmlns:p14="http://schemas.microsoft.com/office/powerpoint/2010/main" val="2270545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C654B02-D3FB-4CC1-B11F-47DEB435B8EE}" type="datetime1">
              <a:rPr lang="ja-JP" altLang="en-US" smtClean="0"/>
              <a:t>2018/10/17</a:t>
            </a:fld>
            <a:endParaRPr lang="en-US" altLang="ja-JP"/>
          </a:p>
        </p:txBody>
      </p:sp>
      <p:sp>
        <p:nvSpPr>
          <p:cNvPr id="5" name="Footer Placeholder 4"/>
          <p:cNvSpPr>
            <a:spLocks noGrp="1"/>
          </p:cNvSpPr>
          <p:nvPr>
            <p:ph type="ftr" sz="quarter" idx="11"/>
          </p:nvPr>
        </p:nvSpPr>
        <p:spPr/>
        <p:txBody>
          <a:bodyPr/>
          <a:lstStyle/>
          <a:p>
            <a:endParaRPr lang="en-US" altLang="ja-JP"/>
          </a:p>
        </p:txBody>
      </p:sp>
      <p:sp>
        <p:nvSpPr>
          <p:cNvPr id="6" name="Slide Number Placeholder 5"/>
          <p:cNvSpPr>
            <a:spLocks noGrp="1"/>
          </p:cNvSpPr>
          <p:nvPr>
            <p:ph type="sldNum" sz="quarter" idx="12"/>
          </p:nvPr>
        </p:nvSpPr>
        <p:spPr/>
        <p:txBody>
          <a:bodyPr/>
          <a:lstStyle/>
          <a:p>
            <a:fld id="{71157C41-8797-4735-8D92-2B32F22930EB}" type="slidenum">
              <a:rPr lang="en-US" altLang="ja-JP" smtClean="0"/>
              <a:pPr/>
              <a:t>‹#›</a:t>
            </a:fld>
            <a:endParaRPr lang="en-US" altLang="ja-JP"/>
          </a:p>
        </p:txBody>
      </p:sp>
    </p:spTree>
    <p:extLst>
      <p:ext uri="{BB962C8B-B14F-4D97-AF65-F5344CB8AC3E}">
        <p14:creationId xmlns:p14="http://schemas.microsoft.com/office/powerpoint/2010/main" val="4099175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2" y="4589466"/>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3CF79CB-93B2-4D59-85F0-BBD38D16A8A5}" type="datetime1">
              <a:rPr lang="ja-JP" altLang="en-US" smtClean="0"/>
              <a:t>2018/10/17</a:t>
            </a:fld>
            <a:endParaRPr lang="en-US" altLang="ja-JP"/>
          </a:p>
        </p:txBody>
      </p:sp>
      <p:sp>
        <p:nvSpPr>
          <p:cNvPr id="5" name="Footer Placeholder 4"/>
          <p:cNvSpPr>
            <a:spLocks noGrp="1"/>
          </p:cNvSpPr>
          <p:nvPr>
            <p:ph type="ftr" sz="quarter" idx="11"/>
          </p:nvPr>
        </p:nvSpPr>
        <p:spPr/>
        <p:txBody>
          <a:bodyPr/>
          <a:lstStyle/>
          <a:p>
            <a:endParaRPr lang="en-US" altLang="ja-JP"/>
          </a:p>
        </p:txBody>
      </p:sp>
      <p:sp>
        <p:nvSpPr>
          <p:cNvPr id="6" name="Slide Number Placeholder 5"/>
          <p:cNvSpPr>
            <a:spLocks noGrp="1"/>
          </p:cNvSpPr>
          <p:nvPr>
            <p:ph type="sldNum" sz="quarter" idx="12"/>
          </p:nvPr>
        </p:nvSpPr>
        <p:spPr/>
        <p:txBody>
          <a:bodyPr/>
          <a:lstStyle/>
          <a:p>
            <a:fld id="{D4FF2219-88E6-47D3-83B5-CDF54A985819}" type="slidenum">
              <a:rPr lang="en-US" altLang="ja-JP" smtClean="0"/>
              <a:pPr/>
              <a:t>‹#›</a:t>
            </a:fld>
            <a:endParaRPr lang="en-US" altLang="ja-JP"/>
          </a:p>
        </p:txBody>
      </p:sp>
    </p:spTree>
    <p:extLst>
      <p:ext uri="{BB962C8B-B14F-4D97-AF65-F5344CB8AC3E}">
        <p14:creationId xmlns:p14="http://schemas.microsoft.com/office/powerpoint/2010/main" val="2537171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3367BA6-7DC1-4C1C-A41A-DDC177F72D90}" type="datetime1">
              <a:rPr lang="ja-JP" altLang="en-US" smtClean="0"/>
              <a:t>2018/10/17</a:t>
            </a:fld>
            <a:endParaRPr lang="en-US" altLang="ja-JP"/>
          </a:p>
        </p:txBody>
      </p:sp>
      <p:sp>
        <p:nvSpPr>
          <p:cNvPr id="6" name="Footer Placeholder 5"/>
          <p:cNvSpPr>
            <a:spLocks noGrp="1"/>
          </p:cNvSpPr>
          <p:nvPr>
            <p:ph type="ftr" sz="quarter" idx="11"/>
          </p:nvPr>
        </p:nvSpPr>
        <p:spPr/>
        <p:txBody>
          <a:bodyPr/>
          <a:lstStyle/>
          <a:p>
            <a:endParaRPr lang="en-US" altLang="ja-JP"/>
          </a:p>
        </p:txBody>
      </p:sp>
      <p:sp>
        <p:nvSpPr>
          <p:cNvPr id="7" name="Slide Number Placeholder 6"/>
          <p:cNvSpPr>
            <a:spLocks noGrp="1"/>
          </p:cNvSpPr>
          <p:nvPr>
            <p:ph type="sldNum" sz="quarter" idx="12"/>
          </p:nvPr>
        </p:nvSpPr>
        <p:spPr/>
        <p:txBody>
          <a:bodyPr/>
          <a:lstStyle/>
          <a:p>
            <a:fld id="{51854332-0C42-4F4B-8C1F-20A526F49768}" type="slidenum">
              <a:rPr lang="en-US" altLang="ja-JP" smtClean="0"/>
              <a:pPr/>
              <a:t>‹#›</a:t>
            </a:fld>
            <a:endParaRPr lang="en-US" altLang="ja-JP"/>
          </a:p>
        </p:txBody>
      </p:sp>
    </p:spTree>
    <p:extLst>
      <p:ext uri="{BB962C8B-B14F-4D97-AF65-F5344CB8AC3E}">
        <p14:creationId xmlns:p14="http://schemas.microsoft.com/office/powerpoint/2010/main" val="1437319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8"/>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90"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BB89E16-A259-4CC6-924E-3D245FC5EE4A}" type="datetime1">
              <a:rPr lang="ja-JP" altLang="en-US" smtClean="0"/>
              <a:t>2018/10/17</a:t>
            </a:fld>
            <a:endParaRPr lang="en-US" altLang="ja-JP"/>
          </a:p>
        </p:txBody>
      </p:sp>
      <p:sp>
        <p:nvSpPr>
          <p:cNvPr id="8" name="Footer Placeholder 7"/>
          <p:cNvSpPr>
            <a:spLocks noGrp="1"/>
          </p:cNvSpPr>
          <p:nvPr>
            <p:ph type="ftr" sz="quarter" idx="11"/>
          </p:nvPr>
        </p:nvSpPr>
        <p:spPr/>
        <p:txBody>
          <a:bodyPr/>
          <a:lstStyle/>
          <a:p>
            <a:endParaRPr lang="en-US" altLang="ja-JP"/>
          </a:p>
        </p:txBody>
      </p:sp>
      <p:sp>
        <p:nvSpPr>
          <p:cNvPr id="9" name="Slide Number Placeholder 8"/>
          <p:cNvSpPr>
            <a:spLocks noGrp="1"/>
          </p:cNvSpPr>
          <p:nvPr>
            <p:ph type="sldNum" sz="quarter" idx="12"/>
          </p:nvPr>
        </p:nvSpPr>
        <p:spPr/>
        <p:txBody>
          <a:bodyPr/>
          <a:lstStyle/>
          <a:p>
            <a:fld id="{002400FC-BBD2-4566-BADD-A3A0E60FF9D0}" type="slidenum">
              <a:rPr lang="en-US" altLang="ja-JP" smtClean="0"/>
              <a:pPr/>
              <a:t>‹#›</a:t>
            </a:fld>
            <a:endParaRPr lang="en-US" altLang="ja-JP"/>
          </a:p>
        </p:txBody>
      </p:sp>
    </p:spTree>
    <p:extLst>
      <p:ext uri="{BB962C8B-B14F-4D97-AF65-F5344CB8AC3E}">
        <p14:creationId xmlns:p14="http://schemas.microsoft.com/office/powerpoint/2010/main" val="3445859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34571CE-81C5-4D8A-AA7A-3C7CB36FD266}" type="datetime1">
              <a:rPr lang="ja-JP" altLang="en-US" smtClean="0"/>
              <a:t>2018/10/17</a:t>
            </a:fld>
            <a:endParaRPr lang="en-US" altLang="ja-JP"/>
          </a:p>
        </p:txBody>
      </p:sp>
      <p:sp>
        <p:nvSpPr>
          <p:cNvPr id="4" name="Footer Placeholder 3"/>
          <p:cNvSpPr>
            <a:spLocks noGrp="1"/>
          </p:cNvSpPr>
          <p:nvPr>
            <p:ph type="ftr" sz="quarter" idx="11"/>
          </p:nvPr>
        </p:nvSpPr>
        <p:spPr/>
        <p:txBody>
          <a:bodyPr/>
          <a:lstStyle/>
          <a:p>
            <a:endParaRPr lang="en-US" altLang="ja-JP"/>
          </a:p>
        </p:txBody>
      </p:sp>
      <p:sp>
        <p:nvSpPr>
          <p:cNvPr id="5" name="Slide Number Placeholder 4"/>
          <p:cNvSpPr>
            <a:spLocks noGrp="1"/>
          </p:cNvSpPr>
          <p:nvPr>
            <p:ph type="sldNum" sz="quarter" idx="12"/>
          </p:nvPr>
        </p:nvSpPr>
        <p:spPr/>
        <p:txBody>
          <a:bodyPr/>
          <a:lstStyle/>
          <a:p>
            <a:fld id="{A8F0FE78-E1A0-4592-860B-52B73BDE4C8D}" type="slidenum">
              <a:rPr lang="en-US" altLang="ja-JP" smtClean="0"/>
              <a:pPr/>
              <a:t>‹#›</a:t>
            </a:fld>
            <a:endParaRPr lang="en-US" altLang="ja-JP"/>
          </a:p>
        </p:txBody>
      </p:sp>
    </p:spTree>
    <p:extLst>
      <p:ext uri="{BB962C8B-B14F-4D97-AF65-F5344CB8AC3E}">
        <p14:creationId xmlns:p14="http://schemas.microsoft.com/office/powerpoint/2010/main" val="1907234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151E9-0045-413E-AC1E-98086AEBF7A0}" type="datetime1">
              <a:rPr lang="ja-JP" altLang="en-US" smtClean="0"/>
              <a:t>2018/10/17</a:t>
            </a:fld>
            <a:endParaRPr lang="en-US" altLang="ja-JP"/>
          </a:p>
        </p:txBody>
      </p:sp>
      <p:sp>
        <p:nvSpPr>
          <p:cNvPr id="3" name="Footer Placeholder 2"/>
          <p:cNvSpPr>
            <a:spLocks noGrp="1"/>
          </p:cNvSpPr>
          <p:nvPr>
            <p:ph type="ftr" sz="quarter" idx="11"/>
          </p:nvPr>
        </p:nvSpPr>
        <p:spPr/>
        <p:txBody>
          <a:bodyPr/>
          <a:lstStyle/>
          <a:p>
            <a:endParaRPr lang="en-US" altLang="ja-JP"/>
          </a:p>
        </p:txBody>
      </p:sp>
      <p:sp>
        <p:nvSpPr>
          <p:cNvPr id="4" name="Slide Number Placeholder 3"/>
          <p:cNvSpPr>
            <a:spLocks noGrp="1"/>
          </p:cNvSpPr>
          <p:nvPr>
            <p:ph type="sldNum" sz="quarter" idx="12"/>
          </p:nvPr>
        </p:nvSpPr>
        <p:spPr/>
        <p:txBody>
          <a:bodyPr/>
          <a:lstStyle/>
          <a:p>
            <a:fld id="{0241C0D0-ED18-4A6D-8CBA-FE7B84698977}" type="slidenum">
              <a:rPr lang="en-US" altLang="ja-JP" smtClean="0"/>
              <a:pPr/>
              <a:t>‹#›</a:t>
            </a:fld>
            <a:endParaRPr lang="en-US" altLang="ja-JP"/>
          </a:p>
        </p:txBody>
      </p:sp>
    </p:spTree>
    <p:extLst>
      <p:ext uri="{BB962C8B-B14F-4D97-AF65-F5344CB8AC3E}">
        <p14:creationId xmlns:p14="http://schemas.microsoft.com/office/powerpoint/2010/main" val="1847373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34D1AB6-D3C6-4FE6-A4BF-50D89762611B}" type="datetime1">
              <a:rPr lang="ja-JP" altLang="en-US" smtClean="0"/>
              <a:t>2018/10/17</a:t>
            </a:fld>
            <a:endParaRPr lang="en-US" altLang="ja-JP"/>
          </a:p>
        </p:txBody>
      </p:sp>
      <p:sp>
        <p:nvSpPr>
          <p:cNvPr id="6" name="Footer Placeholder 5"/>
          <p:cNvSpPr>
            <a:spLocks noGrp="1"/>
          </p:cNvSpPr>
          <p:nvPr>
            <p:ph type="ftr" sz="quarter" idx="11"/>
          </p:nvPr>
        </p:nvSpPr>
        <p:spPr/>
        <p:txBody>
          <a:bodyPr/>
          <a:lstStyle/>
          <a:p>
            <a:endParaRPr lang="en-US" altLang="ja-JP"/>
          </a:p>
        </p:txBody>
      </p:sp>
      <p:sp>
        <p:nvSpPr>
          <p:cNvPr id="7" name="Slide Number Placeholder 6"/>
          <p:cNvSpPr>
            <a:spLocks noGrp="1"/>
          </p:cNvSpPr>
          <p:nvPr>
            <p:ph type="sldNum" sz="quarter" idx="12"/>
          </p:nvPr>
        </p:nvSpPr>
        <p:spPr/>
        <p:txBody>
          <a:bodyPr/>
          <a:lstStyle/>
          <a:p>
            <a:fld id="{EEA4559A-65DE-4422-99DB-20CFEA56BC20}" type="slidenum">
              <a:rPr lang="en-US" altLang="ja-JP" smtClean="0"/>
              <a:pPr/>
              <a:t>‹#›</a:t>
            </a:fld>
            <a:endParaRPr lang="en-US" altLang="ja-JP"/>
          </a:p>
        </p:txBody>
      </p:sp>
    </p:spTree>
    <p:extLst>
      <p:ext uri="{BB962C8B-B14F-4D97-AF65-F5344CB8AC3E}">
        <p14:creationId xmlns:p14="http://schemas.microsoft.com/office/powerpoint/2010/main" val="2407601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F4C10B-E98B-47C5-8B9A-96A9A998D8E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1328260-86FC-41D0-BA66-B9A97A97A26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20FE587-074E-43EC-A425-AA62F632A31B}"/>
              </a:ext>
            </a:extLst>
          </p:cNvPr>
          <p:cNvSpPr>
            <a:spLocks noGrp="1"/>
          </p:cNvSpPr>
          <p:nvPr>
            <p:ph type="dt" sz="half" idx="10"/>
          </p:nvPr>
        </p:nvSpPr>
        <p:spPr/>
        <p:txBody>
          <a:bodyPr/>
          <a:lstStyle/>
          <a:p>
            <a:fld id="{F5E6E4FC-894D-4C1D-BA29-8DF5DA1E3935}" type="datetime1">
              <a:rPr kumimoji="1" lang="ja-JP" altLang="en-US" smtClean="0"/>
              <a:t>2018/10/17</a:t>
            </a:fld>
            <a:endParaRPr kumimoji="1" lang="ja-JP" altLang="en-US"/>
          </a:p>
        </p:txBody>
      </p:sp>
      <p:sp>
        <p:nvSpPr>
          <p:cNvPr id="5" name="フッター プレースホルダー 4">
            <a:extLst>
              <a:ext uri="{FF2B5EF4-FFF2-40B4-BE49-F238E27FC236}">
                <a16:creationId xmlns:a16="http://schemas.microsoft.com/office/drawing/2014/main" id="{D43582DE-6C36-4EB8-87AB-43AA05FE7F8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655BF7E-09A5-45D1-99B3-67A240AC7F00}"/>
              </a:ext>
            </a:extLst>
          </p:cNvPr>
          <p:cNvSpPr>
            <a:spLocks noGrp="1"/>
          </p:cNvSpPr>
          <p:nvPr>
            <p:ph type="sldNum" sz="quarter" idx="12"/>
          </p:nvPr>
        </p:nvSpPr>
        <p:spPr/>
        <p:txBody>
          <a:bodyPr/>
          <a:lstStyle/>
          <a:p>
            <a:fld id="{C575BD54-034C-4BC0-A31C-B53628BF11AC}" type="slidenum">
              <a:rPr kumimoji="1" lang="ja-JP" altLang="en-US" smtClean="0"/>
              <a:t>‹#›</a:t>
            </a:fld>
            <a:endParaRPr kumimoji="1" lang="ja-JP" altLang="en-US"/>
          </a:p>
        </p:txBody>
      </p:sp>
    </p:spTree>
    <p:extLst>
      <p:ext uri="{BB962C8B-B14F-4D97-AF65-F5344CB8AC3E}">
        <p14:creationId xmlns:p14="http://schemas.microsoft.com/office/powerpoint/2010/main" val="1293007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8"/>
            <a:ext cx="6172201"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CFEFFF0-6A29-4ECC-B34F-3B5F860FF17D}" type="datetime1">
              <a:rPr lang="ja-JP" altLang="en-US" smtClean="0"/>
              <a:t>2018/10/17</a:t>
            </a:fld>
            <a:endParaRPr lang="en-US" altLang="ja-JP"/>
          </a:p>
        </p:txBody>
      </p:sp>
      <p:sp>
        <p:nvSpPr>
          <p:cNvPr id="6" name="Footer Placeholder 5"/>
          <p:cNvSpPr>
            <a:spLocks noGrp="1"/>
          </p:cNvSpPr>
          <p:nvPr>
            <p:ph type="ftr" sz="quarter" idx="11"/>
          </p:nvPr>
        </p:nvSpPr>
        <p:spPr/>
        <p:txBody>
          <a:bodyPr/>
          <a:lstStyle/>
          <a:p>
            <a:endParaRPr lang="en-US" altLang="ja-JP"/>
          </a:p>
        </p:txBody>
      </p:sp>
      <p:sp>
        <p:nvSpPr>
          <p:cNvPr id="7" name="Slide Number Placeholder 6"/>
          <p:cNvSpPr>
            <a:spLocks noGrp="1"/>
          </p:cNvSpPr>
          <p:nvPr>
            <p:ph type="sldNum" sz="quarter" idx="12"/>
          </p:nvPr>
        </p:nvSpPr>
        <p:spPr/>
        <p:txBody>
          <a:bodyPr/>
          <a:lstStyle/>
          <a:p>
            <a:fld id="{B2933235-9F85-48CD-844D-7881EFF358F4}" type="slidenum">
              <a:rPr lang="en-US" altLang="ja-JP" smtClean="0"/>
              <a:pPr/>
              <a:t>‹#›</a:t>
            </a:fld>
            <a:endParaRPr lang="en-US" altLang="ja-JP"/>
          </a:p>
        </p:txBody>
      </p:sp>
    </p:spTree>
    <p:extLst>
      <p:ext uri="{BB962C8B-B14F-4D97-AF65-F5344CB8AC3E}">
        <p14:creationId xmlns:p14="http://schemas.microsoft.com/office/powerpoint/2010/main" val="12285488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7E98DE5-345D-4220-AFF7-5993E6E8E390}" type="datetime1">
              <a:rPr lang="ja-JP" altLang="en-US" smtClean="0"/>
              <a:t>2018/10/17</a:t>
            </a:fld>
            <a:endParaRPr lang="en-US" altLang="ja-JP"/>
          </a:p>
        </p:txBody>
      </p:sp>
      <p:sp>
        <p:nvSpPr>
          <p:cNvPr id="5" name="Footer Placeholder 4"/>
          <p:cNvSpPr>
            <a:spLocks noGrp="1"/>
          </p:cNvSpPr>
          <p:nvPr>
            <p:ph type="ftr" sz="quarter" idx="11"/>
          </p:nvPr>
        </p:nvSpPr>
        <p:spPr/>
        <p:txBody>
          <a:bodyPr/>
          <a:lstStyle/>
          <a:p>
            <a:endParaRPr lang="en-US" altLang="ja-JP"/>
          </a:p>
        </p:txBody>
      </p:sp>
      <p:sp>
        <p:nvSpPr>
          <p:cNvPr id="6" name="Slide Number Placeholder 5"/>
          <p:cNvSpPr>
            <a:spLocks noGrp="1"/>
          </p:cNvSpPr>
          <p:nvPr>
            <p:ph type="sldNum" sz="quarter" idx="12"/>
          </p:nvPr>
        </p:nvSpPr>
        <p:spPr/>
        <p:txBody>
          <a:bodyPr/>
          <a:lstStyle/>
          <a:p>
            <a:fld id="{5BA5FFC1-763B-4737-B833-3EA37AB726C8}" type="slidenum">
              <a:rPr lang="en-US" altLang="ja-JP" smtClean="0"/>
              <a:pPr/>
              <a:t>‹#›</a:t>
            </a:fld>
            <a:endParaRPr lang="en-US" altLang="ja-JP"/>
          </a:p>
        </p:txBody>
      </p:sp>
    </p:spTree>
    <p:extLst>
      <p:ext uri="{BB962C8B-B14F-4D97-AF65-F5344CB8AC3E}">
        <p14:creationId xmlns:p14="http://schemas.microsoft.com/office/powerpoint/2010/main" val="2074845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46CCC99-F4A1-4D6B-9598-0D45B0391E00}" type="datetime1">
              <a:rPr lang="ja-JP" altLang="en-US" smtClean="0"/>
              <a:t>2018/10/17</a:t>
            </a:fld>
            <a:endParaRPr lang="en-US" altLang="ja-JP"/>
          </a:p>
        </p:txBody>
      </p:sp>
      <p:sp>
        <p:nvSpPr>
          <p:cNvPr id="5" name="Footer Placeholder 4"/>
          <p:cNvSpPr>
            <a:spLocks noGrp="1"/>
          </p:cNvSpPr>
          <p:nvPr>
            <p:ph type="ftr" sz="quarter" idx="11"/>
          </p:nvPr>
        </p:nvSpPr>
        <p:spPr/>
        <p:txBody>
          <a:bodyPr/>
          <a:lstStyle/>
          <a:p>
            <a:endParaRPr lang="en-US" altLang="ja-JP"/>
          </a:p>
        </p:txBody>
      </p:sp>
      <p:sp>
        <p:nvSpPr>
          <p:cNvPr id="6" name="Slide Number Placeholder 5"/>
          <p:cNvSpPr>
            <a:spLocks noGrp="1"/>
          </p:cNvSpPr>
          <p:nvPr>
            <p:ph type="sldNum" sz="quarter" idx="12"/>
          </p:nvPr>
        </p:nvSpPr>
        <p:spPr/>
        <p:txBody>
          <a:bodyPr/>
          <a:lstStyle/>
          <a:p>
            <a:fld id="{971DC5A2-3C02-4932-8432-A12814815EA8}" type="slidenum">
              <a:rPr lang="en-US" altLang="ja-JP" smtClean="0"/>
              <a:pPr/>
              <a:t>‹#›</a:t>
            </a:fld>
            <a:endParaRPr lang="en-US" altLang="ja-JP"/>
          </a:p>
        </p:txBody>
      </p:sp>
    </p:spTree>
    <p:extLst>
      <p:ext uri="{BB962C8B-B14F-4D97-AF65-F5344CB8AC3E}">
        <p14:creationId xmlns:p14="http://schemas.microsoft.com/office/powerpoint/2010/main" val="956472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0B6B49-FE21-4448-AA36-9D0D5C11549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14A2034-AD90-4D72-9EB4-983A01966D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1B25EA0-DCB2-4D00-ACD7-8450A6D3957A}"/>
              </a:ext>
            </a:extLst>
          </p:cNvPr>
          <p:cNvSpPr>
            <a:spLocks noGrp="1"/>
          </p:cNvSpPr>
          <p:nvPr>
            <p:ph type="dt" sz="half" idx="10"/>
          </p:nvPr>
        </p:nvSpPr>
        <p:spPr/>
        <p:txBody>
          <a:bodyPr/>
          <a:lstStyle/>
          <a:p>
            <a:fld id="{4233E7A6-D0FC-4534-A274-7F8B965B1E3B}" type="datetime1">
              <a:rPr kumimoji="1" lang="ja-JP" altLang="en-US" smtClean="0"/>
              <a:t>2018/10/17</a:t>
            </a:fld>
            <a:endParaRPr kumimoji="1" lang="ja-JP" altLang="en-US"/>
          </a:p>
        </p:txBody>
      </p:sp>
      <p:sp>
        <p:nvSpPr>
          <p:cNvPr id="5" name="フッター プレースホルダー 4">
            <a:extLst>
              <a:ext uri="{FF2B5EF4-FFF2-40B4-BE49-F238E27FC236}">
                <a16:creationId xmlns:a16="http://schemas.microsoft.com/office/drawing/2014/main" id="{7879202A-D2C5-454B-B5AB-62EAF975E4C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E9033C0-7B7E-4301-A420-9C64627F7B4E}"/>
              </a:ext>
            </a:extLst>
          </p:cNvPr>
          <p:cNvSpPr>
            <a:spLocks noGrp="1"/>
          </p:cNvSpPr>
          <p:nvPr>
            <p:ph type="sldNum" sz="quarter" idx="12"/>
          </p:nvPr>
        </p:nvSpPr>
        <p:spPr/>
        <p:txBody>
          <a:bodyPr/>
          <a:lstStyle/>
          <a:p>
            <a:fld id="{C575BD54-034C-4BC0-A31C-B53628BF11AC}" type="slidenum">
              <a:rPr kumimoji="1" lang="ja-JP" altLang="en-US" smtClean="0"/>
              <a:t>‹#›</a:t>
            </a:fld>
            <a:endParaRPr kumimoji="1" lang="ja-JP" altLang="en-US"/>
          </a:p>
        </p:txBody>
      </p:sp>
    </p:spTree>
    <p:extLst>
      <p:ext uri="{BB962C8B-B14F-4D97-AF65-F5344CB8AC3E}">
        <p14:creationId xmlns:p14="http://schemas.microsoft.com/office/powerpoint/2010/main" val="881862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F4B20B-6AC1-42CB-ACD6-70840F058F1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A5E9D60-5695-4830-9C4E-F12FF929D43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378D23D-1094-404A-B0E2-D7620820E0E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48E2414-FD7B-4A93-ADB1-7BFFCF16C34B}"/>
              </a:ext>
            </a:extLst>
          </p:cNvPr>
          <p:cNvSpPr>
            <a:spLocks noGrp="1"/>
          </p:cNvSpPr>
          <p:nvPr>
            <p:ph type="dt" sz="half" idx="10"/>
          </p:nvPr>
        </p:nvSpPr>
        <p:spPr/>
        <p:txBody>
          <a:bodyPr/>
          <a:lstStyle/>
          <a:p>
            <a:fld id="{C1B0286A-D010-4D94-9865-8F968AB2631C}" type="datetime1">
              <a:rPr kumimoji="1" lang="ja-JP" altLang="en-US" smtClean="0"/>
              <a:t>2018/10/17</a:t>
            </a:fld>
            <a:endParaRPr kumimoji="1" lang="ja-JP" altLang="en-US"/>
          </a:p>
        </p:txBody>
      </p:sp>
      <p:sp>
        <p:nvSpPr>
          <p:cNvPr id="6" name="フッター プレースホルダー 5">
            <a:extLst>
              <a:ext uri="{FF2B5EF4-FFF2-40B4-BE49-F238E27FC236}">
                <a16:creationId xmlns:a16="http://schemas.microsoft.com/office/drawing/2014/main" id="{92ACB200-775B-4E27-847F-380EE3E978A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79081C2-137D-42AD-89C4-0C9BD5DD2B51}"/>
              </a:ext>
            </a:extLst>
          </p:cNvPr>
          <p:cNvSpPr>
            <a:spLocks noGrp="1"/>
          </p:cNvSpPr>
          <p:nvPr>
            <p:ph type="sldNum" sz="quarter" idx="12"/>
          </p:nvPr>
        </p:nvSpPr>
        <p:spPr/>
        <p:txBody>
          <a:bodyPr/>
          <a:lstStyle/>
          <a:p>
            <a:fld id="{C575BD54-034C-4BC0-A31C-B53628BF11AC}" type="slidenum">
              <a:rPr kumimoji="1" lang="ja-JP" altLang="en-US" smtClean="0"/>
              <a:t>‹#›</a:t>
            </a:fld>
            <a:endParaRPr kumimoji="1" lang="ja-JP" altLang="en-US"/>
          </a:p>
        </p:txBody>
      </p:sp>
    </p:spTree>
    <p:extLst>
      <p:ext uri="{BB962C8B-B14F-4D97-AF65-F5344CB8AC3E}">
        <p14:creationId xmlns:p14="http://schemas.microsoft.com/office/powerpoint/2010/main" val="2349444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16F097-64D1-4AFF-833B-B5C14E1A85DC}"/>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74E1768-EB57-440F-AA9C-B7F774C8DC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6F816F1-2B1F-427E-8FDB-EE56DF73E91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DDE1466-42A3-4B70-A483-4775FEECA2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A38E1C6-1207-4954-B3C8-B1734C59618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7E6CCC3-66FB-47D3-B530-614C1AA16C53}"/>
              </a:ext>
            </a:extLst>
          </p:cNvPr>
          <p:cNvSpPr>
            <a:spLocks noGrp="1"/>
          </p:cNvSpPr>
          <p:nvPr>
            <p:ph type="dt" sz="half" idx="10"/>
          </p:nvPr>
        </p:nvSpPr>
        <p:spPr/>
        <p:txBody>
          <a:bodyPr/>
          <a:lstStyle/>
          <a:p>
            <a:fld id="{B9CFF99D-2F99-4C11-8949-B445E00AA322}" type="datetime1">
              <a:rPr kumimoji="1" lang="ja-JP" altLang="en-US" smtClean="0"/>
              <a:t>2018/10/17</a:t>
            </a:fld>
            <a:endParaRPr kumimoji="1" lang="ja-JP" altLang="en-US"/>
          </a:p>
        </p:txBody>
      </p:sp>
      <p:sp>
        <p:nvSpPr>
          <p:cNvPr id="8" name="フッター プレースホルダー 7">
            <a:extLst>
              <a:ext uri="{FF2B5EF4-FFF2-40B4-BE49-F238E27FC236}">
                <a16:creationId xmlns:a16="http://schemas.microsoft.com/office/drawing/2014/main" id="{193BDFA1-F6B3-4D4C-AC10-0EF83BB67C8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D32BBC9-FDB4-4581-8ED6-3AB7C50E7EEA}"/>
              </a:ext>
            </a:extLst>
          </p:cNvPr>
          <p:cNvSpPr>
            <a:spLocks noGrp="1"/>
          </p:cNvSpPr>
          <p:nvPr>
            <p:ph type="sldNum" sz="quarter" idx="12"/>
          </p:nvPr>
        </p:nvSpPr>
        <p:spPr/>
        <p:txBody>
          <a:bodyPr/>
          <a:lstStyle/>
          <a:p>
            <a:fld id="{C575BD54-034C-4BC0-A31C-B53628BF11AC}" type="slidenum">
              <a:rPr kumimoji="1" lang="ja-JP" altLang="en-US" smtClean="0"/>
              <a:t>‹#›</a:t>
            </a:fld>
            <a:endParaRPr kumimoji="1" lang="ja-JP" altLang="en-US"/>
          </a:p>
        </p:txBody>
      </p:sp>
    </p:spTree>
    <p:extLst>
      <p:ext uri="{BB962C8B-B14F-4D97-AF65-F5344CB8AC3E}">
        <p14:creationId xmlns:p14="http://schemas.microsoft.com/office/powerpoint/2010/main" val="1438782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CC8FA8-D1B5-4BFD-A82D-7A54A4A2A06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3924ECA-A98B-4777-A58B-F341EFE0EBBF}"/>
              </a:ext>
            </a:extLst>
          </p:cNvPr>
          <p:cNvSpPr>
            <a:spLocks noGrp="1"/>
          </p:cNvSpPr>
          <p:nvPr>
            <p:ph type="dt" sz="half" idx="10"/>
          </p:nvPr>
        </p:nvSpPr>
        <p:spPr/>
        <p:txBody>
          <a:bodyPr/>
          <a:lstStyle/>
          <a:p>
            <a:fld id="{B80748E6-C707-4684-8B3F-4022C0A31B1B}" type="datetime1">
              <a:rPr kumimoji="1" lang="ja-JP" altLang="en-US" smtClean="0"/>
              <a:t>2018/10/17</a:t>
            </a:fld>
            <a:endParaRPr kumimoji="1" lang="ja-JP" altLang="en-US"/>
          </a:p>
        </p:txBody>
      </p:sp>
      <p:sp>
        <p:nvSpPr>
          <p:cNvPr id="4" name="フッター プレースホルダー 3">
            <a:extLst>
              <a:ext uri="{FF2B5EF4-FFF2-40B4-BE49-F238E27FC236}">
                <a16:creationId xmlns:a16="http://schemas.microsoft.com/office/drawing/2014/main" id="{A459F47F-C9F5-466F-8630-5057DD1B072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E9AD4EA-B45D-4F01-AB22-0B5E50AB0EAE}"/>
              </a:ext>
            </a:extLst>
          </p:cNvPr>
          <p:cNvSpPr>
            <a:spLocks noGrp="1"/>
          </p:cNvSpPr>
          <p:nvPr>
            <p:ph type="sldNum" sz="quarter" idx="12"/>
          </p:nvPr>
        </p:nvSpPr>
        <p:spPr/>
        <p:txBody>
          <a:bodyPr/>
          <a:lstStyle/>
          <a:p>
            <a:fld id="{C575BD54-034C-4BC0-A31C-B53628BF11AC}" type="slidenum">
              <a:rPr kumimoji="1" lang="ja-JP" altLang="en-US" smtClean="0"/>
              <a:t>‹#›</a:t>
            </a:fld>
            <a:endParaRPr kumimoji="1" lang="ja-JP" altLang="en-US"/>
          </a:p>
        </p:txBody>
      </p:sp>
    </p:spTree>
    <p:extLst>
      <p:ext uri="{BB962C8B-B14F-4D97-AF65-F5344CB8AC3E}">
        <p14:creationId xmlns:p14="http://schemas.microsoft.com/office/powerpoint/2010/main" val="2503995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28C69E0-2A79-4169-A26B-4BE3877A1DC6}"/>
              </a:ext>
            </a:extLst>
          </p:cNvPr>
          <p:cNvSpPr>
            <a:spLocks noGrp="1"/>
          </p:cNvSpPr>
          <p:nvPr>
            <p:ph type="dt" sz="half" idx="10"/>
          </p:nvPr>
        </p:nvSpPr>
        <p:spPr/>
        <p:txBody>
          <a:bodyPr/>
          <a:lstStyle/>
          <a:p>
            <a:fld id="{1E6691B7-39FA-48DE-90F2-AD9BDA82498E}" type="datetime1">
              <a:rPr kumimoji="1" lang="ja-JP" altLang="en-US" smtClean="0"/>
              <a:t>2018/10/17</a:t>
            </a:fld>
            <a:endParaRPr kumimoji="1" lang="ja-JP" altLang="en-US"/>
          </a:p>
        </p:txBody>
      </p:sp>
      <p:sp>
        <p:nvSpPr>
          <p:cNvPr id="3" name="フッター プレースホルダー 2">
            <a:extLst>
              <a:ext uri="{FF2B5EF4-FFF2-40B4-BE49-F238E27FC236}">
                <a16:creationId xmlns:a16="http://schemas.microsoft.com/office/drawing/2014/main" id="{D7B0C189-C980-4CFE-9706-276C46E21CF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324D7BF-2F93-4C8D-8E8F-1C7B0BE5DF4F}"/>
              </a:ext>
            </a:extLst>
          </p:cNvPr>
          <p:cNvSpPr>
            <a:spLocks noGrp="1"/>
          </p:cNvSpPr>
          <p:nvPr>
            <p:ph type="sldNum" sz="quarter" idx="12"/>
          </p:nvPr>
        </p:nvSpPr>
        <p:spPr/>
        <p:txBody>
          <a:bodyPr/>
          <a:lstStyle/>
          <a:p>
            <a:fld id="{C575BD54-034C-4BC0-A31C-B53628BF11AC}" type="slidenum">
              <a:rPr kumimoji="1" lang="ja-JP" altLang="en-US" smtClean="0"/>
              <a:t>‹#›</a:t>
            </a:fld>
            <a:endParaRPr kumimoji="1" lang="ja-JP" altLang="en-US"/>
          </a:p>
        </p:txBody>
      </p:sp>
    </p:spTree>
    <p:extLst>
      <p:ext uri="{BB962C8B-B14F-4D97-AF65-F5344CB8AC3E}">
        <p14:creationId xmlns:p14="http://schemas.microsoft.com/office/powerpoint/2010/main" val="1251746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846430-A75F-40B5-A37B-0ABE3358116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862144C-774E-4BD5-A281-9894556C7D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C01006A-56AF-4C37-9BA6-3AA52DACF4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E2D2C61-EF02-46FD-B698-CCBDD3618442}"/>
              </a:ext>
            </a:extLst>
          </p:cNvPr>
          <p:cNvSpPr>
            <a:spLocks noGrp="1"/>
          </p:cNvSpPr>
          <p:nvPr>
            <p:ph type="dt" sz="half" idx="10"/>
          </p:nvPr>
        </p:nvSpPr>
        <p:spPr/>
        <p:txBody>
          <a:bodyPr/>
          <a:lstStyle/>
          <a:p>
            <a:fld id="{DF14E658-9B53-4A0B-B91D-4F584C7ED944}" type="datetime1">
              <a:rPr kumimoji="1" lang="ja-JP" altLang="en-US" smtClean="0"/>
              <a:t>2018/10/17</a:t>
            </a:fld>
            <a:endParaRPr kumimoji="1" lang="ja-JP" altLang="en-US"/>
          </a:p>
        </p:txBody>
      </p:sp>
      <p:sp>
        <p:nvSpPr>
          <p:cNvPr id="6" name="フッター プレースホルダー 5">
            <a:extLst>
              <a:ext uri="{FF2B5EF4-FFF2-40B4-BE49-F238E27FC236}">
                <a16:creationId xmlns:a16="http://schemas.microsoft.com/office/drawing/2014/main" id="{BB6CCE94-7AE0-41FB-9A78-F180A4FE294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1689EAA-C49F-49CC-B0BA-22C56790B5C9}"/>
              </a:ext>
            </a:extLst>
          </p:cNvPr>
          <p:cNvSpPr>
            <a:spLocks noGrp="1"/>
          </p:cNvSpPr>
          <p:nvPr>
            <p:ph type="sldNum" sz="quarter" idx="12"/>
          </p:nvPr>
        </p:nvSpPr>
        <p:spPr/>
        <p:txBody>
          <a:bodyPr/>
          <a:lstStyle/>
          <a:p>
            <a:fld id="{C575BD54-034C-4BC0-A31C-B53628BF11AC}" type="slidenum">
              <a:rPr kumimoji="1" lang="ja-JP" altLang="en-US" smtClean="0"/>
              <a:t>‹#›</a:t>
            </a:fld>
            <a:endParaRPr kumimoji="1" lang="ja-JP" altLang="en-US"/>
          </a:p>
        </p:txBody>
      </p:sp>
    </p:spTree>
    <p:extLst>
      <p:ext uri="{BB962C8B-B14F-4D97-AF65-F5344CB8AC3E}">
        <p14:creationId xmlns:p14="http://schemas.microsoft.com/office/powerpoint/2010/main" val="2450082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49EFA9-3C86-4D82-9D39-5F5E413D766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B5E18E8-3BC8-4E3D-8152-E4F5C9393C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74961AC-2502-4866-8A6A-4B73F613CD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18F6398-74EB-4B10-9E60-A2065A24E5AE}"/>
              </a:ext>
            </a:extLst>
          </p:cNvPr>
          <p:cNvSpPr>
            <a:spLocks noGrp="1"/>
          </p:cNvSpPr>
          <p:nvPr>
            <p:ph type="dt" sz="half" idx="10"/>
          </p:nvPr>
        </p:nvSpPr>
        <p:spPr/>
        <p:txBody>
          <a:bodyPr/>
          <a:lstStyle/>
          <a:p>
            <a:fld id="{B87D9FC0-A3C8-42C7-A597-F3E82CA2F16C}" type="datetime1">
              <a:rPr kumimoji="1" lang="ja-JP" altLang="en-US" smtClean="0"/>
              <a:t>2018/10/17</a:t>
            </a:fld>
            <a:endParaRPr kumimoji="1" lang="ja-JP" altLang="en-US"/>
          </a:p>
        </p:txBody>
      </p:sp>
      <p:sp>
        <p:nvSpPr>
          <p:cNvPr id="6" name="フッター プレースホルダー 5">
            <a:extLst>
              <a:ext uri="{FF2B5EF4-FFF2-40B4-BE49-F238E27FC236}">
                <a16:creationId xmlns:a16="http://schemas.microsoft.com/office/drawing/2014/main" id="{464B5153-D08A-4743-A3F4-45C8355E261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4890B14-2899-40FC-9CE0-915F603D286C}"/>
              </a:ext>
            </a:extLst>
          </p:cNvPr>
          <p:cNvSpPr>
            <a:spLocks noGrp="1"/>
          </p:cNvSpPr>
          <p:nvPr>
            <p:ph type="sldNum" sz="quarter" idx="12"/>
          </p:nvPr>
        </p:nvSpPr>
        <p:spPr/>
        <p:txBody>
          <a:bodyPr/>
          <a:lstStyle/>
          <a:p>
            <a:fld id="{C575BD54-034C-4BC0-A31C-B53628BF11AC}" type="slidenum">
              <a:rPr kumimoji="1" lang="ja-JP" altLang="en-US" smtClean="0"/>
              <a:t>‹#›</a:t>
            </a:fld>
            <a:endParaRPr kumimoji="1" lang="ja-JP" altLang="en-US"/>
          </a:p>
        </p:txBody>
      </p:sp>
    </p:spTree>
    <p:extLst>
      <p:ext uri="{BB962C8B-B14F-4D97-AF65-F5344CB8AC3E}">
        <p14:creationId xmlns:p14="http://schemas.microsoft.com/office/powerpoint/2010/main" val="1387665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4CB7D0F-1D3B-44BD-9C3E-5BC01D2DA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DB9451D-2A28-4BFA-9E6A-852C6F7897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E6C0B86-0039-43B2-BF57-304C5CB7DE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4B3D0-B37E-4D16-A095-2A66D2E82279}" type="datetime1">
              <a:rPr kumimoji="1" lang="ja-JP" altLang="en-US" smtClean="0"/>
              <a:t>2018/10/17</a:t>
            </a:fld>
            <a:endParaRPr kumimoji="1" lang="ja-JP" altLang="en-US"/>
          </a:p>
        </p:txBody>
      </p:sp>
      <p:sp>
        <p:nvSpPr>
          <p:cNvPr id="5" name="フッター プレースホルダー 4">
            <a:extLst>
              <a:ext uri="{FF2B5EF4-FFF2-40B4-BE49-F238E27FC236}">
                <a16:creationId xmlns:a16="http://schemas.microsoft.com/office/drawing/2014/main" id="{32FDA081-98CC-496A-A7F8-8CCC3D6497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50830ED-E2E3-465F-8779-DC43DF9AA4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75BD54-034C-4BC0-A31C-B53628BF11AC}" type="slidenum">
              <a:rPr kumimoji="1" lang="ja-JP" altLang="en-US" smtClean="0"/>
              <a:t>‹#›</a:t>
            </a:fld>
            <a:endParaRPr kumimoji="1" lang="ja-JP" altLang="en-US"/>
          </a:p>
        </p:txBody>
      </p:sp>
    </p:spTree>
    <p:extLst>
      <p:ext uri="{BB962C8B-B14F-4D97-AF65-F5344CB8AC3E}">
        <p14:creationId xmlns:p14="http://schemas.microsoft.com/office/powerpoint/2010/main" val="3185970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8"/>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FCF9DE-03E9-4057-8E27-D303C9DF279F}" type="datetime1">
              <a:rPr lang="ja-JP" altLang="en-US" smtClean="0"/>
              <a:t>2018/10/17</a:t>
            </a:fld>
            <a:endParaRPr lang="en-US" altLang="ja-JP"/>
          </a:p>
        </p:txBody>
      </p:sp>
      <p:sp>
        <p:nvSpPr>
          <p:cNvPr id="5" name="Footer Placeholder 4"/>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Slide Number Placeholder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A8A76E-343D-4010-B9E1-68D43896747E}" type="slidenum">
              <a:rPr lang="en-US" altLang="ja-JP" smtClean="0"/>
              <a:pPr/>
              <a:t>‹#›</a:t>
            </a:fld>
            <a:endParaRPr lang="en-US" altLang="ja-JP"/>
          </a:p>
        </p:txBody>
      </p:sp>
    </p:spTree>
    <p:extLst>
      <p:ext uri="{BB962C8B-B14F-4D97-AF65-F5344CB8AC3E}">
        <p14:creationId xmlns:p14="http://schemas.microsoft.com/office/powerpoint/2010/main" val="378263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tsuda@andrew.ac.j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4.jpg"/><Relationship Id="rId7"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7" Type="http://schemas.openxmlformats.org/officeDocument/2006/relationships/image" Target="../media/image11.jpeg"/><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12F4B0-B462-499C-882B-4910058FE4B5}"/>
              </a:ext>
            </a:extLst>
          </p:cNvPr>
          <p:cNvSpPr>
            <a:spLocks noGrp="1"/>
          </p:cNvSpPr>
          <p:nvPr>
            <p:ph type="ctrTitle"/>
          </p:nvPr>
        </p:nvSpPr>
        <p:spPr>
          <a:xfrm>
            <a:off x="499241" y="1094581"/>
            <a:ext cx="11193517" cy="1011237"/>
          </a:xfrm>
        </p:spPr>
        <p:txBody>
          <a:bodyPr>
            <a:normAutofit fontScale="90000"/>
          </a:bodyPr>
          <a:lstStyle/>
          <a:p>
            <a:r>
              <a:rPr lang="ja-JP" altLang="en-US" sz="4000" b="1" dirty="0">
                <a:latin typeface="Century" panose="02040604050505020304" pitchFamily="18" charset="0"/>
                <a:ea typeface="ＭＳ 明朝" panose="02020609040205080304" pitchFamily="17" charset="-128"/>
                <a:cs typeface="Times New Roman" panose="02020603050405020304" pitchFamily="18" charset="0"/>
              </a:rPr>
              <a:t>資本主義社会を超える経済体制と実現の</a:t>
            </a:r>
            <a:r>
              <a:rPr lang="ja-JP" altLang="ja-JP" sz="4000" b="1" dirty="0">
                <a:latin typeface="Century" panose="02040604050505020304" pitchFamily="18" charset="0"/>
                <a:ea typeface="ＭＳ 明朝" panose="02020609040205080304" pitchFamily="17" charset="-128"/>
                <a:cs typeface="Times New Roman" panose="02020603050405020304" pitchFamily="18" charset="0"/>
              </a:rPr>
              <a:t>戦略</a:t>
            </a:r>
            <a:br>
              <a:rPr lang="en-US" altLang="ja-JP" sz="4000" b="1" dirty="0">
                <a:latin typeface="Century" panose="02040604050505020304" pitchFamily="18" charset="0"/>
                <a:ea typeface="ＭＳ 明朝" panose="02020609040205080304" pitchFamily="17" charset="-128"/>
                <a:cs typeface="Times New Roman" panose="02020603050405020304" pitchFamily="18" charset="0"/>
              </a:rPr>
            </a:br>
            <a:r>
              <a:rPr lang="en-US" altLang="ja-JP" sz="4000" b="1" dirty="0">
                <a:latin typeface="Century" panose="02040604050505020304" pitchFamily="18" charset="0"/>
                <a:ea typeface="ＭＳ 明朝" panose="02020609040205080304" pitchFamily="17" charset="-128"/>
                <a:cs typeface="Times New Roman" panose="02020603050405020304" pitchFamily="18" charset="0"/>
              </a:rPr>
              <a:t>―『</a:t>
            </a:r>
            <a:r>
              <a:rPr lang="ja-JP" altLang="en-US" sz="4000" b="1" dirty="0">
                <a:latin typeface="Century" panose="02040604050505020304" pitchFamily="18" charset="0"/>
                <a:ea typeface="ＭＳ 明朝" panose="02020609040205080304" pitchFamily="17" charset="-128"/>
                <a:cs typeface="Times New Roman" panose="02020603050405020304" pitchFamily="18" charset="0"/>
              </a:rPr>
              <a:t>関生</a:t>
            </a:r>
            <a:r>
              <a:rPr lang="en-US" altLang="ja-JP" sz="4000" b="1" dirty="0">
                <a:latin typeface="Century" panose="02040604050505020304" pitchFamily="18" charset="0"/>
                <a:ea typeface="ＭＳ 明朝" panose="02020609040205080304" pitchFamily="17" charset="-128"/>
                <a:cs typeface="Times New Roman" panose="02020603050405020304" pitchFamily="18" charset="0"/>
              </a:rPr>
              <a:t>』</a:t>
            </a:r>
            <a:r>
              <a:rPr lang="ja-JP" altLang="en-US" sz="4000" b="1" dirty="0">
                <a:latin typeface="Century" panose="02040604050505020304" pitchFamily="18" charset="0"/>
                <a:ea typeface="ＭＳ 明朝" panose="02020609040205080304" pitchFamily="17" charset="-128"/>
                <a:cs typeface="Times New Roman" panose="02020603050405020304" pitchFamily="18" charset="0"/>
              </a:rPr>
              <a:t>運動を基礎に－」</a:t>
            </a:r>
            <a:endParaRPr kumimoji="1" lang="ja-JP" altLang="en-US" sz="4000" dirty="0"/>
          </a:p>
        </p:txBody>
      </p:sp>
      <p:sp>
        <p:nvSpPr>
          <p:cNvPr id="3" name="字幕 2">
            <a:extLst>
              <a:ext uri="{FF2B5EF4-FFF2-40B4-BE49-F238E27FC236}">
                <a16:creationId xmlns:a16="http://schemas.microsoft.com/office/drawing/2014/main" id="{F404F98D-526C-4EE9-9C2E-2EE055316C31}"/>
              </a:ext>
            </a:extLst>
          </p:cNvPr>
          <p:cNvSpPr>
            <a:spLocks noGrp="1"/>
          </p:cNvSpPr>
          <p:nvPr>
            <p:ph type="subTitle" idx="1"/>
          </p:nvPr>
        </p:nvSpPr>
        <p:spPr>
          <a:xfrm>
            <a:off x="1226574" y="2672390"/>
            <a:ext cx="9144000" cy="1655762"/>
          </a:xfrm>
        </p:spPr>
        <p:txBody>
          <a:bodyPr>
            <a:normAutofit/>
          </a:bodyPr>
          <a:lstStyle/>
          <a:p>
            <a:pPr algn="l"/>
            <a:r>
              <a:rPr kumimoji="1" lang="ja-JP" altLang="en-US" sz="1800" dirty="0"/>
              <a:t>目次</a:t>
            </a:r>
            <a:endParaRPr kumimoji="1" lang="en-US" altLang="ja-JP" sz="1800" dirty="0"/>
          </a:p>
          <a:p>
            <a:pPr algn="l"/>
            <a:r>
              <a:rPr kumimoji="1" lang="ja-JP" altLang="en-US" sz="2000" dirty="0"/>
              <a:t>１．武委員長の</a:t>
            </a:r>
            <a:r>
              <a:rPr lang="ja-JP" altLang="en-US" sz="2000" dirty="0"/>
              <a:t>築いた連帯労組の戦略</a:t>
            </a:r>
            <a:r>
              <a:rPr kumimoji="1" lang="ja-JP" altLang="en-US" sz="2000" dirty="0"/>
              <a:t>体系</a:t>
            </a:r>
            <a:endParaRPr kumimoji="1" lang="en-US" altLang="ja-JP" sz="2000" dirty="0"/>
          </a:p>
          <a:p>
            <a:pPr algn="l"/>
            <a:r>
              <a:rPr kumimoji="1" lang="ja-JP" altLang="en-US" sz="2000" dirty="0"/>
              <a:t>２．社会的連帯経済研究会の構想－体制論、文明論、戦略論</a:t>
            </a:r>
            <a:endParaRPr kumimoji="1" lang="en-US" altLang="ja-JP" sz="2000" dirty="0"/>
          </a:p>
          <a:p>
            <a:pPr algn="l"/>
            <a:r>
              <a:rPr kumimoji="1" lang="ja-JP" altLang="en-US" sz="2000" dirty="0"/>
              <a:t>３．関生連帯労組の戦略と社会変革（統合案）</a:t>
            </a:r>
          </a:p>
        </p:txBody>
      </p:sp>
      <p:sp>
        <p:nvSpPr>
          <p:cNvPr id="4" name="テキスト ボックス 3">
            <a:extLst>
              <a:ext uri="{FF2B5EF4-FFF2-40B4-BE49-F238E27FC236}">
                <a16:creationId xmlns:a16="http://schemas.microsoft.com/office/drawing/2014/main" id="{5CAFD02A-8ED0-4FD1-86DE-07F321DC47E7}"/>
              </a:ext>
            </a:extLst>
          </p:cNvPr>
          <p:cNvSpPr txBox="1"/>
          <p:nvPr/>
        </p:nvSpPr>
        <p:spPr>
          <a:xfrm>
            <a:off x="4770219" y="4752183"/>
            <a:ext cx="6922539" cy="1938992"/>
          </a:xfrm>
          <a:prstGeom prst="rect">
            <a:avLst/>
          </a:prstGeom>
          <a:noFill/>
        </p:spPr>
        <p:txBody>
          <a:bodyPr wrap="square" rtlCol="0">
            <a:spAutoFit/>
          </a:bodyPr>
          <a:lstStyle/>
          <a:p>
            <a:r>
              <a:rPr kumimoji="1" lang="ja-JP" altLang="en-US" sz="2000" dirty="0"/>
              <a:t>津田直則</a:t>
            </a:r>
            <a:endParaRPr kumimoji="1" lang="en-US" altLang="ja-JP" sz="2000" dirty="0"/>
          </a:p>
          <a:p>
            <a:r>
              <a:rPr lang="ja-JP" altLang="en-US" sz="2000" dirty="0"/>
              <a:t>大阪労働学校アソシエ・社会的連帯経済研究会代表</a:t>
            </a:r>
            <a:endParaRPr lang="en-US" altLang="ja-JP" sz="2000" dirty="0"/>
          </a:p>
          <a:p>
            <a:r>
              <a:rPr kumimoji="1" lang="ja-JP" altLang="en-US" sz="2000" dirty="0"/>
              <a:t>桃山学院大学名誉教授 </a:t>
            </a:r>
            <a:r>
              <a:rPr kumimoji="1" lang="en-US" altLang="ja-JP" sz="2000" dirty="0">
                <a:hlinkClick r:id="rId3"/>
              </a:rPr>
              <a:t>n-tsuda@andrew.ac.jp</a:t>
            </a:r>
            <a:endParaRPr kumimoji="1" lang="en-US" altLang="ja-JP" sz="2000" dirty="0"/>
          </a:p>
          <a:p>
            <a:r>
              <a:rPr lang="en-US" altLang="ja-JP" sz="2000" dirty="0"/>
              <a:t>http://www.socialeconomy.biz/ (</a:t>
            </a:r>
            <a:r>
              <a:rPr lang="ja-JP" altLang="en-US" sz="2000" dirty="0"/>
              <a:t>社会的連帯経済－ネットワークでめざす新たな社会構想</a:t>
            </a:r>
            <a:r>
              <a:rPr lang="en-US" altLang="ja-JP" sz="2000" dirty="0"/>
              <a:t>)</a:t>
            </a:r>
          </a:p>
          <a:p>
            <a:endParaRPr kumimoji="1" lang="ja-JP" altLang="en-US" sz="2000" dirty="0"/>
          </a:p>
        </p:txBody>
      </p:sp>
      <p:sp>
        <p:nvSpPr>
          <p:cNvPr id="5" name="スライド番号プレースホルダー 4"/>
          <p:cNvSpPr>
            <a:spLocks noGrp="1"/>
          </p:cNvSpPr>
          <p:nvPr>
            <p:ph type="sldNum" sz="quarter" idx="12"/>
          </p:nvPr>
        </p:nvSpPr>
        <p:spPr/>
        <p:txBody>
          <a:bodyPr/>
          <a:lstStyle/>
          <a:p>
            <a:fld id="{C575BD54-034C-4BC0-A31C-B53628BF11AC}" type="slidenum">
              <a:rPr kumimoji="1" lang="ja-JP" altLang="en-US" smtClean="0"/>
              <a:t>1</a:t>
            </a:fld>
            <a:endParaRPr kumimoji="1" lang="ja-JP" altLang="en-US"/>
          </a:p>
        </p:txBody>
      </p:sp>
    </p:spTree>
    <p:extLst>
      <p:ext uri="{BB962C8B-B14F-4D97-AF65-F5344CB8AC3E}">
        <p14:creationId xmlns:p14="http://schemas.microsoft.com/office/powerpoint/2010/main" val="2199565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6E727A-1112-4DFB-90C3-D62349815E57}"/>
              </a:ext>
            </a:extLst>
          </p:cNvPr>
          <p:cNvSpPr>
            <a:spLocks noGrp="1"/>
          </p:cNvSpPr>
          <p:nvPr>
            <p:ph type="title"/>
          </p:nvPr>
        </p:nvSpPr>
        <p:spPr>
          <a:xfrm>
            <a:off x="724395" y="365126"/>
            <a:ext cx="9344279" cy="898596"/>
          </a:xfrm>
        </p:spPr>
        <p:txBody>
          <a:bodyPr>
            <a:normAutofit/>
          </a:bodyPr>
          <a:lstStyle/>
          <a:p>
            <a:pPr algn="ctr"/>
            <a:r>
              <a:rPr lang="ja-JP" altLang="en-US" sz="4000" dirty="0">
                <a:latin typeface="+mn-ea"/>
                <a:ea typeface="+mn-ea"/>
              </a:rPr>
              <a:t>６）</a:t>
            </a:r>
            <a:r>
              <a:rPr kumimoji="1" lang="ja-JP" altLang="en-US" sz="4000" dirty="0">
                <a:latin typeface="+mn-ea"/>
                <a:ea typeface="+mn-ea"/>
              </a:rPr>
              <a:t>実現に向けての戦略論</a:t>
            </a:r>
          </a:p>
        </p:txBody>
      </p:sp>
      <p:sp>
        <p:nvSpPr>
          <p:cNvPr id="3" name="コンテンツ プレースホルダー 2">
            <a:extLst>
              <a:ext uri="{FF2B5EF4-FFF2-40B4-BE49-F238E27FC236}">
                <a16:creationId xmlns:a16="http://schemas.microsoft.com/office/drawing/2014/main" id="{6E199906-D83F-41DE-9DDD-0BEDB1AE57F0}"/>
              </a:ext>
            </a:extLst>
          </p:cNvPr>
          <p:cNvSpPr>
            <a:spLocks noGrp="1"/>
          </p:cNvSpPr>
          <p:nvPr>
            <p:ph idx="1"/>
          </p:nvPr>
        </p:nvSpPr>
        <p:spPr>
          <a:xfrm>
            <a:off x="724395" y="1476214"/>
            <a:ext cx="11276010" cy="4667643"/>
          </a:xfrm>
        </p:spPr>
        <p:txBody>
          <a:bodyPr>
            <a:normAutofit fontScale="92500"/>
          </a:bodyPr>
          <a:lstStyle/>
          <a:p>
            <a:pPr marL="0" indent="0" algn="just">
              <a:spcAft>
                <a:spcPts val="0"/>
              </a:spcAft>
              <a:buNone/>
            </a:pPr>
            <a:r>
              <a:rPr lang="ja-JP" altLang="en-US" b="1"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１）従業員所有企業と労働者協同組合による社会的連帯経済の中核形成</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marL="723900" indent="-457200" algn="just"/>
            <a:r>
              <a:rPr lang="ja-JP" altLang="en-US" sz="2400" kern="100" dirty="0">
                <a:latin typeface="Century" panose="02040604050505020304" pitchFamily="18" charset="0"/>
                <a:ea typeface="ＭＳ 明朝" panose="02020609040205080304" pitchFamily="17" charset="-128"/>
                <a:cs typeface="Times New Roman" panose="02020603050405020304" pitchFamily="18" charset="0"/>
              </a:rPr>
              <a:t>世界中に例がある従業員による倒産企業買収制度を発展させる</a:t>
            </a:r>
            <a:endParaRPr lang="en-US"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pPr marL="723900" indent="-457200" algn="just"/>
            <a:r>
              <a:rPr lang="ja-JP" altLang="ja-JP" sz="2400" kern="100" dirty="0">
                <a:latin typeface="Century" panose="02040604050505020304" pitchFamily="18" charset="0"/>
                <a:ea typeface="ＭＳ 明朝" panose="02020609040205080304" pitchFamily="17" charset="-128"/>
                <a:cs typeface="Times New Roman" panose="02020603050405020304" pitchFamily="18" charset="0"/>
              </a:rPr>
              <a:t>従業員所有企業から労働者協同組合への転換プロセスを定式化する</a:t>
            </a:r>
            <a:endParaRPr lang="en-US"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pPr marL="723900" indent="-457200" algn="just"/>
            <a:r>
              <a:rPr lang="ja-JP" altLang="ja-JP" sz="2400" kern="100" dirty="0">
                <a:latin typeface="Century" panose="02040604050505020304" pitchFamily="18" charset="0"/>
                <a:ea typeface="ＭＳ 明朝" panose="02020609040205080304" pitchFamily="17" charset="-128"/>
                <a:cs typeface="Times New Roman" panose="02020603050405020304" pitchFamily="18" charset="0"/>
              </a:rPr>
              <a:t>実現のためには</a:t>
            </a:r>
            <a:r>
              <a:rPr lang="ja-JP" altLang="en-US" sz="2400" kern="100" dirty="0">
                <a:latin typeface="Century" panose="02040604050505020304" pitchFamily="18" charset="0"/>
                <a:ea typeface="ＭＳ 明朝" panose="02020609040205080304" pitchFamily="17" charset="-128"/>
                <a:cs typeface="Times New Roman" panose="02020603050405020304" pitchFamily="18" charset="0"/>
              </a:rPr>
              <a:t>買収基金の設立等、</a:t>
            </a:r>
            <a:r>
              <a:rPr lang="ja-JP" altLang="ja-JP" sz="2400" kern="100" dirty="0">
                <a:latin typeface="Century" panose="02040604050505020304" pitchFamily="18" charset="0"/>
                <a:ea typeface="ＭＳ 明朝" panose="02020609040205080304" pitchFamily="17" charset="-128"/>
                <a:cs typeface="Times New Roman" panose="02020603050405020304" pitchFamily="18" charset="0"/>
              </a:rPr>
              <a:t>労働組合と協同組合の連帯が不可欠</a:t>
            </a:r>
          </a:p>
          <a:p>
            <a:pPr marL="0" indent="0">
              <a:buNone/>
            </a:pPr>
            <a:endParaRPr lang="en-US" altLang="ja-JP" sz="1000" dirty="0"/>
          </a:p>
          <a:p>
            <a:pPr marL="0" indent="0" algn="just">
              <a:spcAft>
                <a:spcPts val="0"/>
              </a:spcAft>
              <a:buNone/>
            </a:pPr>
            <a:r>
              <a:rPr lang="ja-JP" altLang="en-US" b="1" kern="100" dirty="0">
                <a:latin typeface="Century" panose="02040604050505020304" pitchFamily="18" charset="0"/>
                <a:ea typeface="ＭＳ 明朝" panose="02020609040205080304" pitchFamily="17" charset="-128"/>
                <a:cs typeface="Times New Roman" panose="02020603050405020304" pitchFamily="18" charset="0"/>
              </a:rPr>
              <a:t>（２）</a:t>
            </a:r>
            <a:r>
              <a:rPr lang="ja-JP" altLang="ja-JP" b="1" kern="100" dirty="0">
                <a:latin typeface="Century" panose="02040604050505020304" pitchFamily="18" charset="0"/>
                <a:ea typeface="ＭＳ 明朝" panose="02020609040205080304" pitchFamily="17" charset="-128"/>
                <a:cs typeface="Times New Roman" panose="02020603050405020304" pitchFamily="18" charset="0"/>
              </a:rPr>
              <a:t>協同組合ナショナルセンターの創設</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indent="266700" algn="just">
              <a:spcAft>
                <a:spcPts val="0"/>
              </a:spcAft>
            </a:pPr>
            <a:r>
              <a:rPr lang="ja-JP" altLang="ja-JP" sz="2400" kern="100" dirty="0">
                <a:latin typeface="Century" panose="02040604050505020304" pitchFamily="18" charset="0"/>
                <a:ea typeface="ＭＳ 明朝" panose="02020609040205080304" pitchFamily="17" charset="-128"/>
                <a:cs typeface="Times New Roman" panose="02020603050405020304" pitchFamily="18" charset="0"/>
              </a:rPr>
              <a:t>労協法成立を契機とし</a:t>
            </a:r>
            <a:r>
              <a:rPr lang="ja-JP" altLang="en-US" sz="2400" kern="100" dirty="0">
                <a:latin typeface="Century" panose="02040604050505020304" pitchFamily="18" charset="0"/>
                <a:ea typeface="ＭＳ 明朝" panose="02020609040205080304" pitchFamily="17" charset="-128"/>
                <a:cs typeface="Times New Roman" panose="02020603050405020304" pitchFamily="18" charset="0"/>
              </a:rPr>
              <a:t>て</a:t>
            </a:r>
            <a:r>
              <a:rPr lang="ja-JP" altLang="ja-JP" sz="2400" kern="100" dirty="0">
                <a:latin typeface="Century" panose="02040604050505020304" pitchFamily="18" charset="0"/>
                <a:ea typeface="ＭＳ 明朝" panose="02020609040205080304" pitchFamily="17" charset="-128"/>
                <a:cs typeface="Times New Roman" panose="02020603050405020304" pitchFamily="18" charset="0"/>
              </a:rPr>
              <a:t>協同組合の</a:t>
            </a:r>
            <a:r>
              <a:rPr lang="ja-JP" altLang="en-US" sz="2400" kern="100" dirty="0">
                <a:latin typeface="Century" panose="02040604050505020304" pitchFamily="18" charset="0"/>
                <a:ea typeface="ＭＳ 明朝" panose="02020609040205080304" pitchFamily="17" charset="-128"/>
                <a:cs typeface="Times New Roman" panose="02020603050405020304" pitchFamily="18" charset="0"/>
              </a:rPr>
              <a:t>設立を</a:t>
            </a:r>
            <a:r>
              <a:rPr lang="ja-JP" altLang="ja-JP" sz="2400" kern="100" dirty="0">
                <a:latin typeface="Century" panose="02040604050505020304" pitchFamily="18" charset="0"/>
                <a:ea typeface="ＭＳ 明朝" panose="02020609040205080304" pitchFamily="17" charset="-128"/>
                <a:cs typeface="Times New Roman" panose="02020603050405020304" pitchFamily="18" charset="0"/>
              </a:rPr>
              <a:t>製造、建設、輸送</a:t>
            </a:r>
            <a:r>
              <a:rPr lang="ja-JP" altLang="en-US" sz="2400" kern="100" dirty="0">
                <a:latin typeface="Century" panose="02040604050505020304" pitchFamily="18" charset="0"/>
                <a:ea typeface="ＭＳ 明朝" panose="02020609040205080304" pitchFamily="17" charset="-128"/>
                <a:cs typeface="Times New Roman" panose="02020603050405020304" pitchFamily="18" charset="0"/>
              </a:rPr>
              <a:t>等</a:t>
            </a:r>
            <a:r>
              <a:rPr lang="ja-JP" altLang="ja-JP" sz="2400" kern="100" dirty="0">
                <a:latin typeface="Century" panose="02040604050505020304" pitchFamily="18" charset="0"/>
                <a:ea typeface="ＭＳ 明朝" panose="02020609040205080304" pitchFamily="17" charset="-128"/>
                <a:cs typeface="Times New Roman" panose="02020603050405020304" pitchFamily="18" charset="0"/>
              </a:rPr>
              <a:t>の分野に広げる</a:t>
            </a:r>
            <a:endParaRPr lang="en-US"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pPr indent="266700" algn="just">
              <a:spcAft>
                <a:spcPts val="0"/>
              </a:spcAft>
            </a:pPr>
            <a:r>
              <a:rPr lang="ja-JP" altLang="en-US" sz="2400" kern="100" dirty="0">
                <a:latin typeface="Century" panose="02040604050505020304" pitchFamily="18" charset="0"/>
                <a:ea typeface="ＭＳ 明朝" panose="02020609040205080304" pitchFamily="17" charset="-128"/>
                <a:cs typeface="Times New Roman" panose="02020603050405020304" pitchFamily="18" charset="0"/>
              </a:rPr>
              <a:t>株式会社大企業の発展を抑え労働者協同組合の発展を推進する</a:t>
            </a:r>
            <a:endParaRPr lang="ja-JP"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pPr indent="266700" algn="just">
              <a:spcAft>
                <a:spcPts val="0"/>
              </a:spcAft>
            </a:pPr>
            <a:r>
              <a:rPr lang="ja-JP" altLang="ja-JP" sz="2400" kern="100" dirty="0">
                <a:latin typeface="Century" panose="02040604050505020304" pitchFamily="18" charset="0"/>
                <a:ea typeface="ＭＳ 明朝" panose="02020609040205080304" pitchFamily="17" charset="-128"/>
                <a:cs typeface="Times New Roman" panose="02020603050405020304" pitchFamily="18" charset="0"/>
              </a:rPr>
              <a:t>全国各地に協同組合の</a:t>
            </a:r>
            <a:r>
              <a:rPr lang="ja-JP" altLang="en-US" sz="2400" kern="100" dirty="0">
                <a:latin typeface="Century" panose="02040604050505020304" pitchFamily="18" charset="0"/>
                <a:ea typeface="ＭＳ 明朝" panose="02020609040205080304" pitchFamily="17" charset="-128"/>
                <a:cs typeface="Times New Roman" panose="02020603050405020304" pitchFamily="18" charset="0"/>
              </a:rPr>
              <a:t>都市</a:t>
            </a:r>
            <a:r>
              <a:rPr lang="ja-JP" altLang="ja-JP" sz="2400" kern="100" dirty="0">
                <a:latin typeface="Century" panose="02040604050505020304" pitchFamily="18" charset="0"/>
                <a:ea typeface="ＭＳ 明朝" panose="02020609040205080304" pitchFamily="17" charset="-128"/>
                <a:cs typeface="Times New Roman" panose="02020603050405020304" pitchFamily="18" charset="0"/>
              </a:rPr>
              <a:t>並びに社会的連帯経済の</a:t>
            </a:r>
            <a:r>
              <a:rPr lang="ja-JP" altLang="en-US" sz="2400" kern="100" dirty="0">
                <a:latin typeface="Century" panose="02040604050505020304" pitchFamily="18" charset="0"/>
                <a:ea typeface="ＭＳ 明朝" panose="02020609040205080304" pitchFamily="17" charset="-128"/>
                <a:cs typeface="Times New Roman" panose="02020603050405020304" pitchFamily="18" charset="0"/>
              </a:rPr>
              <a:t>都市</a:t>
            </a:r>
            <a:r>
              <a:rPr lang="ja-JP" altLang="ja-JP" sz="2400" kern="100" dirty="0">
                <a:latin typeface="Century" panose="02040604050505020304" pitchFamily="18" charset="0"/>
                <a:ea typeface="ＭＳ 明朝" panose="02020609040205080304" pitchFamily="17" charset="-128"/>
                <a:cs typeface="Times New Roman" panose="02020603050405020304" pitchFamily="18" charset="0"/>
              </a:rPr>
              <a:t>を形成する</a:t>
            </a:r>
          </a:p>
          <a:p>
            <a:pPr indent="266700" algn="just">
              <a:spcAft>
                <a:spcPts val="0"/>
              </a:spcAft>
            </a:pPr>
            <a:r>
              <a:rPr lang="ja-JP" altLang="ja-JP" sz="2400" kern="100" dirty="0">
                <a:latin typeface="Century" panose="02040604050505020304" pitchFamily="18" charset="0"/>
                <a:ea typeface="ＭＳ 明朝" panose="02020609040205080304" pitchFamily="17" charset="-128"/>
                <a:cs typeface="Times New Roman" panose="02020603050405020304" pitchFamily="18" charset="0"/>
              </a:rPr>
              <a:t>生協店舗事業を黒字にするために</a:t>
            </a:r>
            <a:r>
              <a:rPr lang="en-US" altLang="ja-JP" sz="2400" kern="100" dirty="0">
                <a:latin typeface="Century" panose="02040604050505020304" pitchFamily="18" charset="0"/>
                <a:ea typeface="ＭＳ 明朝" panose="02020609040205080304" pitchFamily="17" charset="-128"/>
                <a:cs typeface="Times New Roman" panose="02020603050405020304" pitchFamily="18" charset="0"/>
              </a:rPr>
              <a:t>1</a:t>
            </a:r>
            <a:r>
              <a:rPr lang="ja-JP" altLang="ja-JP" sz="2400" kern="100" dirty="0">
                <a:latin typeface="Century" panose="02040604050505020304" pitchFamily="18" charset="0"/>
                <a:ea typeface="ＭＳ 明朝" panose="02020609040205080304" pitchFamily="17" charset="-128"/>
                <a:cs typeface="Times New Roman" panose="02020603050405020304" pitchFamily="18" charset="0"/>
              </a:rPr>
              <a:t>兆円を超える大規模仕入れ機構を創設する</a:t>
            </a:r>
          </a:p>
          <a:p>
            <a:pPr indent="266700" algn="just">
              <a:spcAft>
                <a:spcPts val="0"/>
              </a:spcAft>
            </a:pPr>
            <a:r>
              <a:rPr lang="ja-JP" altLang="ja-JP" sz="2400" kern="100" dirty="0">
                <a:latin typeface="Century" panose="02040604050505020304" pitchFamily="18" charset="0"/>
                <a:ea typeface="ＭＳ 明朝" panose="02020609040205080304" pitchFamily="17" charset="-128"/>
                <a:cs typeface="Times New Roman" panose="02020603050405020304" pitchFamily="18" charset="0"/>
              </a:rPr>
              <a:t>協同組合全体を強固にするために「連帯によるシステム形成」を実現する</a:t>
            </a:r>
          </a:p>
          <a:p>
            <a:pPr indent="0" algn="just">
              <a:spcAft>
                <a:spcPts val="0"/>
              </a:spcAft>
              <a:buNone/>
            </a:pP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endParaRPr kumimoji="1" lang="en-US" altLang="ja-JP" dirty="0"/>
          </a:p>
        </p:txBody>
      </p:sp>
      <p:sp>
        <p:nvSpPr>
          <p:cNvPr id="4" name="スライド番号プレースホルダー 3"/>
          <p:cNvSpPr>
            <a:spLocks noGrp="1"/>
          </p:cNvSpPr>
          <p:nvPr>
            <p:ph type="sldNum" sz="quarter" idx="12"/>
          </p:nvPr>
        </p:nvSpPr>
        <p:spPr/>
        <p:txBody>
          <a:bodyPr/>
          <a:lstStyle/>
          <a:p>
            <a:fld id="{C575BD54-034C-4BC0-A31C-B53628BF11AC}" type="slidenum">
              <a:rPr kumimoji="1" lang="ja-JP" altLang="en-US" smtClean="0"/>
              <a:t>10</a:t>
            </a:fld>
            <a:endParaRPr kumimoji="1" lang="ja-JP" altLang="en-US"/>
          </a:p>
        </p:txBody>
      </p:sp>
    </p:spTree>
    <p:extLst>
      <p:ext uri="{BB962C8B-B14F-4D97-AF65-F5344CB8AC3E}">
        <p14:creationId xmlns:p14="http://schemas.microsoft.com/office/powerpoint/2010/main" val="3130590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78F2D38-94AA-4EB8-881B-094D18F79F8A}"/>
              </a:ext>
            </a:extLst>
          </p:cNvPr>
          <p:cNvSpPr>
            <a:spLocks noGrp="1"/>
          </p:cNvSpPr>
          <p:nvPr>
            <p:ph idx="1"/>
          </p:nvPr>
        </p:nvSpPr>
        <p:spPr>
          <a:xfrm>
            <a:off x="889570" y="551630"/>
            <a:ext cx="11182565" cy="6219040"/>
          </a:xfrm>
        </p:spPr>
        <p:txBody>
          <a:bodyPr>
            <a:normAutofit/>
          </a:bodyPr>
          <a:lstStyle/>
          <a:p>
            <a:pPr marL="0" indent="0" algn="just">
              <a:spcAft>
                <a:spcPts val="0"/>
              </a:spcAft>
              <a:buNone/>
            </a:pPr>
            <a:r>
              <a:rPr lang="ja-JP" altLang="en-US" sz="2600" b="1"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ja-JP" sz="2600" b="1" kern="100" dirty="0">
                <a:latin typeface="Century" panose="02040604050505020304" pitchFamily="18" charset="0"/>
                <a:ea typeface="ＭＳ 明朝" panose="02020609040205080304" pitchFamily="17" charset="-128"/>
                <a:cs typeface="Times New Roman" panose="02020603050405020304" pitchFamily="18" charset="0"/>
              </a:rPr>
              <a:t>３）</a:t>
            </a:r>
            <a:r>
              <a:rPr lang="ja-JP" altLang="ja-JP" sz="2600" b="1" kern="100" dirty="0">
                <a:latin typeface="+mn-ea"/>
                <a:cs typeface="Times New Roman" panose="02020603050405020304" pitchFamily="18" charset="0"/>
              </a:rPr>
              <a:t>労協法から社会的協同組合法へ</a:t>
            </a:r>
            <a:endParaRPr lang="ja-JP" altLang="ja-JP" sz="2600" kern="100" dirty="0">
              <a:latin typeface="+mn-ea"/>
              <a:cs typeface="Times New Roman" panose="02020603050405020304" pitchFamily="18" charset="0"/>
            </a:endParaRPr>
          </a:p>
          <a:p>
            <a:pPr marL="609600" indent="-342900" algn="just"/>
            <a:r>
              <a:rPr lang="ja-JP" altLang="en-US" sz="2000" kern="100" dirty="0">
                <a:latin typeface="+mn-ea"/>
                <a:cs typeface="Times New Roman" panose="02020603050405020304" pitchFamily="18" charset="0"/>
              </a:rPr>
              <a:t>現状の生活困窮者支援組織の活動は欧州レベルからほど遠い</a:t>
            </a:r>
            <a:endParaRPr lang="en-US" altLang="ja-JP" sz="2000" kern="100" dirty="0">
              <a:latin typeface="+mn-ea"/>
              <a:cs typeface="Times New Roman" panose="02020603050405020304" pitchFamily="18" charset="0"/>
            </a:endParaRPr>
          </a:p>
          <a:p>
            <a:pPr marL="609600" indent="-342900" algn="just"/>
            <a:r>
              <a:rPr lang="ja-JP" altLang="ja-JP" sz="2000" kern="100" dirty="0">
                <a:latin typeface="+mn-ea"/>
                <a:cs typeface="Times New Roman" panose="02020603050405020304" pitchFamily="18" charset="0"/>
              </a:rPr>
              <a:t>新たなセーフティネット</a:t>
            </a:r>
            <a:r>
              <a:rPr lang="ja-JP" altLang="en-US" sz="2000" kern="100" dirty="0">
                <a:latin typeface="+mn-ea"/>
                <a:cs typeface="Times New Roman" panose="02020603050405020304" pitchFamily="18" charset="0"/>
              </a:rPr>
              <a:t>実現のための法案準備を進める必要性</a:t>
            </a:r>
            <a:endParaRPr lang="en-US" altLang="ja-JP" sz="2000" kern="100" dirty="0">
              <a:latin typeface="+mn-ea"/>
              <a:cs typeface="Times New Roman" panose="02020603050405020304" pitchFamily="18" charset="0"/>
            </a:endParaRPr>
          </a:p>
          <a:p>
            <a:pPr marL="609600" indent="-342900" algn="just"/>
            <a:r>
              <a:rPr lang="ja-JP" altLang="ja-JP" sz="2000" kern="100" dirty="0">
                <a:latin typeface="+mn-ea"/>
                <a:cs typeface="Times New Roman" panose="02020603050405020304" pitchFamily="18" charset="0"/>
              </a:rPr>
              <a:t>生活困窮者のない世界実現のためには公益を目的とする</a:t>
            </a:r>
            <a:r>
              <a:rPr lang="ja-JP" altLang="en-US" sz="2000" kern="100" dirty="0">
                <a:latin typeface="+mn-ea"/>
                <a:cs typeface="Times New Roman" panose="02020603050405020304" pitchFamily="18" charset="0"/>
              </a:rPr>
              <a:t>イタリア型</a:t>
            </a:r>
            <a:r>
              <a:rPr lang="ja-JP" altLang="ja-JP" sz="2000" kern="100" dirty="0">
                <a:latin typeface="+mn-ea"/>
                <a:cs typeface="Times New Roman" panose="02020603050405020304" pitchFamily="18" charset="0"/>
              </a:rPr>
              <a:t>社会的協同組合（</a:t>
            </a:r>
            <a:r>
              <a:rPr lang="ja-JP" altLang="en-US" sz="2000" kern="100" dirty="0">
                <a:latin typeface="+mn-ea"/>
                <a:cs typeface="Times New Roman" panose="02020603050405020304" pitchFamily="18" charset="0"/>
              </a:rPr>
              <a:t>又は</a:t>
            </a:r>
            <a:r>
              <a:rPr lang="ja-JP" altLang="ja-JP" sz="2000" kern="100" dirty="0">
                <a:latin typeface="+mn-ea"/>
                <a:cs typeface="Times New Roman" panose="02020603050405020304" pitchFamily="18" charset="0"/>
              </a:rPr>
              <a:t>社会的企業）設立が必要</a:t>
            </a:r>
            <a:endParaRPr lang="en-US" altLang="ja-JP" sz="2000" kern="100" dirty="0">
              <a:latin typeface="+mn-ea"/>
              <a:cs typeface="Times New Roman" panose="02020603050405020304" pitchFamily="18" charset="0"/>
            </a:endParaRPr>
          </a:p>
          <a:p>
            <a:pPr marL="266700" indent="0" algn="just">
              <a:buNone/>
            </a:pPr>
            <a:endParaRPr lang="ja-JP" altLang="ja-JP" sz="800" kern="100" dirty="0">
              <a:latin typeface="+mn-ea"/>
              <a:cs typeface="Times New Roman" panose="02020603050405020304" pitchFamily="18" charset="0"/>
            </a:endParaRPr>
          </a:p>
          <a:p>
            <a:pPr marL="0" indent="0" algn="just">
              <a:spcAft>
                <a:spcPts val="0"/>
              </a:spcAft>
              <a:buNone/>
            </a:pPr>
            <a:r>
              <a:rPr lang="ja-JP" altLang="en-US" sz="2600" b="1" kern="100" dirty="0">
                <a:latin typeface="+mn-ea"/>
                <a:cs typeface="Times New Roman" panose="02020603050405020304" pitchFamily="18" charset="0"/>
              </a:rPr>
              <a:t>（４</a:t>
            </a:r>
            <a:r>
              <a:rPr lang="ja-JP" altLang="ja-JP" sz="2600" b="1" kern="100" dirty="0">
                <a:latin typeface="+mn-ea"/>
                <a:cs typeface="Times New Roman" panose="02020603050405020304" pitchFamily="18" charset="0"/>
              </a:rPr>
              <a:t>）非営利組織を目覚めさせる</a:t>
            </a:r>
            <a:endParaRPr lang="ja-JP" altLang="ja-JP" sz="2600" kern="100" dirty="0">
              <a:latin typeface="+mn-ea"/>
              <a:cs typeface="Times New Roman" panose="02020603050405020304" pitchFamily="18" charset="0"/>
            </a:endParaRPr>
          </a:p>
          <a:p>
            <a:pPr indent="266700" algn="just">
              <a:spcAft>
                <a:spcPts val="0"/>
              </a:spcAft>
            </a:pPr>
            <a:r>
              <a:rPr lang="ja-JP" altLang="en-US" sz="2000" kern="100" dirty="0">
                <a:latin typeface="+mn-ea"/>
                <a:cs typeface="Times New Roman" panose="02020603050405020304" pitchFamily="18" charset="0"/>
              </a:rPr>
              <a:t>非営利組織は新たな社会の中心になる</a:t>
            </a:r>
            <a:endParaRPr lang="en-US" altLang="ja-JP" sz="2000" kern="100" dirty="0">
              <a:latin typeface="+mn-ea"/>
              <a:cs typeface="Times New Roman" panose="02020603050405020304" pitchFamily="18" charset="0"/>
            </a:endParaRPr>
          </a:p>
          <a:p>
            <a:pPr indent="266700" algn="just">
              <a:spcAft>
                <a:spcPts val="0"/>
              </a:spcAft>
            </a:pPr>
            <a:r>
              <a:rPr lang="ja-JP" altLang="ja-JP" sz="2000" kern="100" dirty="0">
                <a:latin typeface="+mn-ea"/>
                <a:cs typeface="Times New Roman" panose="02020603050405020304" pitchFamily="18" charset="0"/>
              </a:rPr>
              <a:t>非営利組織の理念・価値</a:t>
            </a:r>
            <a:r>
              <a:rPr lang="ja-JP" altLang="en-US" sz="2000" kern="100" dirty="0">
                <a:latin typeface="+mn-ea"/>
                <a:cs typeface="Times New Roman" panose="02020603050405020304" pitchFamily="18" charset="0"/>
              </a:rPr>
              <a:t>を</a:t>
            </a:r>
            <a:r>
              <a:rPr lang="ja-JP" altLang="ja-JP" sz="2000" kern="100" dirty="0">
                <a:latin typeface="+mn-ea"/>
                <a:cs typeface="Times New Roman" panose="02020603050405020304" pitchFamily="18" charset="0"/>
              </a:rPr>
              <a:t>自覚させるシンポジウムを開催し連帯を呼びかける</a:t>
            </a:r>
          </a:p>
          <a:p>
            <a:pPr indent="266700" algn="just">
              <a:spcAft>
                <a:spcPts val="0"/>
              </a:spcAft>
            </a:pPr>
            <a:r>
              <a:rPr lang="ja-JP" altLang="ja-JP" sz="2000" kern="100" dirty="0">
                <a:latin typeface="+mn-ea"/>
                <a:cs typeface="Times New Roman" panose="02020603050405020304" pitchFamily="18" charset="0"/>
              </a:rPr>
              <a:t>非営利組織の全国組織を、社会的連帯経済をめざす組織として形成する</a:t>
            </a:r>
          </a:p>
          <a:p>
            <a:pPr indent="266700" algn="just">
              <a:spcAft>
                <a:spcPts val="0"/>
              </a:spcAft>
            </a:pPr>
            <a:r>
              <a:rPr lang="ja-JP" altLang="ja-JP" sz="2000" kern="100" dirty="0">
                <a:latin typeface="+mn-ea"/>
                <a:cs typeface="Times New Roman" panose="02020603050405020304" pitchFamily="18" charset="0"/>
              </a:rPr>
              <a:t>運動の先頭に立つのは協同組合と労働組合の連帯</a:t>
            </a:r>
            <a:endParaRPr lang="en-US" altLang="ja-JP" sz="2000" kern="100" dirty="0">
              <a:latin typeface="+mn-ea"/>
              <a:cs typeface="Times New Roman" panose="02020603050405020304" pitchFamily="18" charset="0"/>
            </a:endParaRPr>
          </a:p>
          <a:p>
            <a:pPr indent="266700" algn="just">
              <a:spcAft>
                <a:spcPts val="0"/>
              </a:spcAft>
            </a:pPr>
            <a:endParaRPr lang="ja-JP" altLang="ja-JP" sz="900" kern="100" dirty="0">
              <a:latin typeface="+mn-ea"/>
              <a:cs typeface="Times New Roman" panose="02020603050405020304" pitchFamily="18" charset="0"/>
            </a:endParaRPr>
          </a:p>
          <a:p>
            <a:pPr marL="0" indent="0" algn="just">
              <a:spcAft>
                <a:spcPts val="0"/>
              </a:spcAft>
              <a:buNone/>
            </a:pPr>
            <a:r>
              <a:rPr lang="ja-JP" altLang="en-US" sz="2600" b="1" kern="100" dirty="0">
                <a:latin typeface="+mn-ea"/>
                <a:cs typeface="Times New Roman" panose="02020603050405020304" pitchFamily="18" charset="0"/>
              </a:rPr>
              <a:t>（５</a:t>
            </a:r>
            <a:r>
              <a:rPr lang="ja-JP" altLang="ja-JP" sz="2600" b="1" kern="100" dirty="0">
                <a:latin typeface="+mn-ea"/>
                <a:cs typeface="Times New Roman" panose="02020603050405020304" pitchFamily="18" charset="0"/>
              </a:rPr>
              <a:t>）</a:t>
            </a:r>
            <a:r>
              <a:rPr lang="en-US" altLang="ja-JP" sz="2600" b="1" kern="100" dirty="0">
                <a:latin typeface="+mn-ea"/>
                <a:cs typeface="Times New Roman" panose="02020603050405020304" pitchFamily="18" charset="0"/>
              </a:rPr>
              <a:t>IoT</a:t>
            </a:r>
            <a:r>
              <a:rPr lang="ja-JP" altLang="ja-JP" sz="2600" b="1" kern="100" dirty="0">
                <a:latin typeface="+mn-ea"/>
                <a:cs typeface="Times New Roman" panose="02020603050405020304" pitchFamily="18" charset="0"/>
              </a:rPr>
              <a:t>によるネットワーク化と制度・システムの調和をめざす</a:t>
            </a:r>
            <a:endParaRPr lang="ja-JP" altLang="ja-JP" sz="2600" kern="100" dirty="0">
              <a:latin typeface="+mn-ea"/>
              <a:cs typeface="Times New Roman" panose="02020603050405020304" pitchFamily="18" charset="0"/>
            </a:endParaRPr>
          </a:p>
          <a:p>
            <a:pPr algn="just"/>
            <a:r>
              <a:rPr lang="en-US" altLang="ja-JP" sz="2000" kern="100" dirty="0">
                <a:latin typeface="+mn-ea"/>
                <a:cs typeface="Times New Roman" panose="02020603050405020304" pitchFamily="18" charset="0"/>
              </a:rPr>
              <a:t>IoT</a:t>
            </a:r>
            <a:r>
              <a:rPr lang="ja-JP" altLang="ja-JP" sz="2000" kern="100" dirty="0">
                <a:latin typeface="+mn-ea"/>
                <a:cs typeface="Times New Roman" panose="02020603050405020304" pitchFamily="18" charset="0"/>
              </a:rPr>
              <a:t>によるネットワークの推進は大企業型縦社会を連帯経済型横社会に転換していく</a:t>
            </a:r>
            <a:endParaRPr lang="en-US" altLang="ja-JP" sz="2000" kern="100" dirty="0">
              <a:latin typeface="+mn-ea"/>
              <a:cs typeface="Times New Roman" panose="02020603050405020304" pitchFamily="18" charset="0"/>
            </a:endParaRPr>
          </a:p>
          <a:p>
            <a:pPr algn="just"/>
            <a:r>
              <a:rPr lang="en-US" altLang="ja-JP" sz="2000" kern="100" dirty="0">
                <a:latin typeface="+mn-ea"/>
                <a:cs typeface="Times New Roman" panose="02020603050405020304" pitchFamily="18" charset="0"/>
              </a:rPr>
              <a:t>IoT</a:t>
            </a:r>
            <a:r>
              <a:rPr lang="ja-JP" altLang="ja-JP" sz="2000" kern="100" dirty="0">
                <a:latin typeface="+mn-ea"/>
                <a:cs typeface="Times New Roman" panose="02020603050405020304" pitchFamily="18" charset="0"/>
              </a:rPr>
              <a:t>によるネットワークの推進は熟練・半熟練工の雇用拡大につながる</a:t>
            </a:r>
          </a:p>
          <a:p>
            <a:pPr algn="just">
              <a:spcAft>
                <a:spcPts val="0"/>
              </a:spcAft>
            </a:pPr>
            <a:endParaRPr lang="ja-JP" altLang="ja-JP" sz="2600" kern="100" dirty="0">
              <a:latin typeface="+mn-ea"/>
              <a:cs typeface="Times New Roman" panose="02020603050405020304" pitchFamily="18" charset="0"/>
            </a:endParaRPr>
          </a:p>
          <a:p>
            <a:pPr marL="0" indent="0">
              <a:buNone/>
            </a:pPr>
            <a:endParaRPr kumimoji="1" lang="ja-JP" altLang="en-US" dirty="0"/>
          </a:p>
        </p:txBody>
      </p:sp>
      <p:sp>
        <p:nvSpPr>
          <p:cNvPr id="2" name="スライド番号プレースホルダー 1"/>
          <p:cNvSpPr>
            <a:spLocks noGrp="1"/>
          </p:cNvSpPr>
          <p:nvPr>
            <p:ph type="sldNum" sz="quarter" idx="12"/>
          </p:nvPr>
        </p:nvSpPr>
        <p:spPr/>
        <p:txBody>
          <a:bodyPr/>
          <a:lstStyle/>
          <a:p>
            <a:fld id="{C575BD54-034C-4BC0-A31C-B53628BF11AC}" type="slidenum">
              <a:rPr kumimoji="1" lang="ja-JP" altLang="en-US" smtClean="0"/>
              <a:t>11</a:t>
            </a:fld>
            <a:endParaRPr kumimoji="1" lang="ja-JP" altLang="en-US"/>
          </a:p>
        </p:txBody>
      </p:sp>
    </p:spTree>
    <p:extLst>
      <p:ext uri="{BB962C8B-B14F-4D97-AF65-F5344CB8AC3E}">
        <p14:creationId xmlns:p14="http://schemas.microsoft.com/office/powerpoint/2010/main" val="1538492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4DB9014A-2F3F-4449-BA58-ACDAE161BAFE}"/>
              </a:ext>
            </a:extLst>
          </p:cNvPr>
          <p:cNvSpPr>
            <a:spLocks noGrp="1"/>
          </p:cNvSpPr>
          <p:nvPr>
            <p:ph idx="1"/>
          </p:nvPr>
        </p:nvSpPr>
        <p:spPr>
          <a:xfrm>
            <a:off x="756006" y="695466"/>
            <a:ext cx="11435993" cy="4770385"/>
          </a:xfrm>
        </p:spPr>
        <p:txBody>
          <a:bodyPr/>
          <a:lstStyle/>
          <a:p>
            <a:pPr marL="0" indent="0" algn="just">
              <a:spcAft>
                <a:spcPts val="0"/>
              </a:spcAft>
              <a:buNone/>
            </a:pPr>
            <a:r>
              <a:rPr lang="ja-JP" altLang="en-US" sz="2600" b="1" kern="100" dirty="0">
                <a:latin typeface="Century" panose="02040604050505020304" pitchFamily="18" charset="0"/>
                <a:ea typeface="ＭＳ 明朝" panose="02020609040205080304" pitchFamily="17" charset="-128"/>
                <a:cs typeface="Times New Roman" panose="02020603050405020304" pitchFamily="18" charset="0"/>
              </a:rPr>
              <a:t>（６）</a:t>
            </a:r>
            <a:r>
              <a:rPr lang="en-US" altLang="ja-JP" sz="2600" b="1" kern="100" dirty="0">
                <a:latin typeface="Century" panose="02040604050505020304" pitchFamily="18" charset="0"/>
                <a:ea typeface="ＭＳ 明朝" panose="02020609040205080304" pitchFamily="17" charset="-128"/>
                <a:cs typeface="Times New Roman" panose="02020603050405020304" pitchFamily="18" charset="0"/>
              </a:rPr>
              <a:t>4</a:t>
            </a:r>
            <a:r>
              <a:rPr lang="ja-JP" altLang="ja-JP" sz="2600" b="1" kern="100" dirty="0">
                <a:latin typeface="Century" panose="02040604050505020304" pitchFamily="18" charset="0"/>
                <a:ea typeface="ＭＳ 明朝" panose="02020609040205080304" pitchFamily="17" charset="-128"/>
                <a:cs typeface="Times New Roman" panose="02020603050405020304" pitchFamily="18" charset="0"/>
              </a:rPr>
              <a:t>段階ネットワークによる競争社会から協力・連帯社会への転換</a:t>
            </a:r>
            <a:endParaRPr lang="ja-JP" altLang="ja-JP" sz="2600" kern="100" dirty="0">
              <a:latin typeface="Century" panose="02040604050505020304" pitchFamily="18" charset="0"/>
              <a:ea typeface="ＭＳ 明朝" panose="02020609040205080304" pitchFamily="17" charset="-128"/>
              <a:cs typeface="Times New Roman" panose="02020603050405020304" pitchFamily="18" charset="0"/>
            </a:endParaRPr>
          </a:p>
          <a:p>
            <a:pPr indent="266700" algn="just">
              <a:spcAft>
                <a:spcPts val="0"/>
              </a:spcAft>
            </a:pPr>
            <a:r>
              <a:rPr lang="en-US" altLang="ja-JP" sz="2400" kern="100" dirty="0">
                <a:latin typeface="+mn-ea"/>
                <a:cs typeface="Times New Roman" panose="02020603050405020304" pitchFamily="18" charset="0"/>
              </a:rPr>
              <a:t>4</a:t>
            </a:r>
            <a:r>
              <a:rPr lang="ja-JP" altLang="ja-JP" sz="2400" kern="100" dirty="0">
                <a:latin typeface="+mn-ea"/>
                <a:cs typeface="Times New Roman" panose="02020603050405020304" pitchFamily="18" charset="0"/>
              </a:rPr>
              <a:t>段階ネットワーク</a:t>
            </a:r>
            <a:r>
              <a:rPr lang="ja-JP" altLang="en-US" sz="2400" kern="100" dirty="0">
                <a:latin typeface="+mn-ea"/>
                <a:cs typeface="Times New Roman" panose="02020603050405020304" pitchFamily="18" charset="0"/>
              </a:rPr>
              <a:t>によるボトムアップで市民社会を本物にする</a:t>
            </a:r>
            <a:endParaRPr lang="en-US" altLang="ja-JP" sz="2400" kern="100" dirty="0">
              <a:latin typeface="+mn-ea"/>
              <a:cs typeface="Times New Roman" panose="02020603050405020304" pitchFamily="18" charset="0"/>
            </a:endParaRPr>
          </a:p>
          <a:p>
            <a:pPr indent="0" algn="just">
              <a:spcAft>
                <a:spcPts val="0"/>
              </a:spcAft>
              <a:buNone/>
            </a:pPr>
            <a:r>
              <a:rPr lang="ja-JP" altLang="en-US" sz="2400" kern="100" dirty="0">
                <a:latin typeface="+mn-ea"/>
                <a:cs typeface="Times New Roman" panose="02020603050405020304" pitchFamily="18" charset="0"/>
              </a:rPr>
              <a:t>　</a:t>
            </a:r>
            <a:r>
              <a:rPr lang="ja-JP" altLang="ja-JP" sz="2000" kern="100" dirty="0">
                <a:latin typeface="+mn-ea"/>
                <a:cs typeface="Times New Roman" panose="02020603050405020304" pitchFamily="18" charset="0"/>
              </a:rPr>
              <a:t>市民ネットワーク</a:t>
            </a:r>
            <a:r>
              <a:rPr lang="ja-JP" altLang="en-US" sz="2000" kern="100" dirty="0">
                <a:latin typeface="+mn-ea"/>
                <a:cs typeface="Times New Roman" panose="02020603050405020304" pitchFamily="18" charset="0"/>
              </a:rPr>
              <a:t>は生活圏での市民中心のネットワーク</a:t>
            </a:r>
            <a:endParaRPr lang="en-US" altLang="ja-JP" sz="2000" kern="100" dirty="0">
              <a:latin typeface="+mn-ea"/>
              <a:cs typeface="Times New Roman" panose="02020603050405020304" pitchFamily="18" charset="0"/>
            </a:endParaRPr>
          </a:p>
          <a:p>
            <a:pPr indent="0" algn="just">
              <a:spcAft>
                <a:spcPts val="0"/>
              </a:spcAft>
              <a:buNone/>
            </a:pPr>
            <a:r>
              <a:rPr lang="ja-JP" altLang="en-US" sz="2000" kern="100" dirty="0">
                <a:latin typeface="+mn-ea"/>
                <a:cs typeface="Times New Roman" panose="02020603050405020304" pitchFamily="18" charset="0"/>
              </a:rPr>
              <a:t>　 </a:t>
            </a:r>
            <a:r>
              <a:rPr lang="ja-JP" altLang="ja-JP" sz="2000" kern="100" dirty="0">
                <a:latin typeface="+mn-ea"/>
                <a:cs typeface="Times New Roman" panose="02020603050405020304" pitchFamily="18" charset="0"/>
              </a:rPr>
              <a:t>広域ネットワーク</a:t>
            </a:r>
            <a:r>
              <a:rPr lang="ja-JP" altLang="en-US" sz="2000" kern="100" dirty="0">
                <a:latin typeface="+mn-ea"/>
                <a:cs typeface="Times New Roman" panose="02020603050405020304" pitchFamily="18" charset="0"/>
              </a:rPr>
              <a:t>は府県単位での非営利組織のネットワークが中心で市民と協力する</a:t>
            </a:r>
            <a:endParaRPr lang="en-US" altLang="ja-JP" sz="2000" kern="100" dirty="0">
              <a:latin typeface="+mn-ea"/>
              <a:cs typeface="Times New Roman" panose="02020603050405020304" pitchFamily="18" charset="0"/>
            </a:endParaRPr>
          </a:p>
          <a:p>
            <a:pPr indent="0" algn="just">
              <a:spcAft>
                <a:spcPts val="0"/>
              </a:spcAft>
              <a:buNone/>
            </a:pPr>
            <a:r>
              <a:rPr lang="ja-JP" altLang="en-US" sz="2000" kern="100" dirty="0">
                <a:latin typeface="+mn-ea"/>
                <a:cs typeface="Times New Roman" panose="02020603050405020304" pitchFamily="18" charset="0"/>
              </a:rPr>
              <a:t>　 </a:t>
            </a:r>
            <a:r>
              <a:rPr lang="ja-JP" altLang="ja-JP" sz="2000" kern="100" dirty="0">
                <a:latin typeface="+mn-ea"/>
                <a:cs typeface="Times New Roman" panose="02020603050405020304" pitchFamily="18" charset="0"/>
              </a:rPr>
              <a:t>全国ネットワーク</a:t>
            </a:r>
            <a:r>
              <a:rPr lang="ja-JP" altLang="en-US" sz="2000" kern="100" dirty="0">
                <a:latin typeface="+mn-ea"/>
                <a:cs typeface="Times New Roman" panose="02020603050405020304" pitchFamily="18" charset="0"/>
              </a:rPr>
              <a:t>は市民ネットワークと広域ネットワークの結合を広げて実現する</a:t>
            </a:r>
            <a:endParaRPr lang="en-US" altLang="ja-JP" sz="2000" kern="100" dirty="0">
              <a:latin typeface="+mn-ea"/>
              <a:cs typeface="Times New Roman" panose="02020603050405020304" pitchFamily="18" charset="0"/>
            </a:endParaRPr>
          </a:p>
          <a:p>
            <a:pPr indent="0" algn="just">
              <a:spcAft>
                <a:spcPts val="0"/>
              </a:spcAft>
              <a:buNone/>
            </a:pPr>
            <a:r>
              <a:rPr lang="ja-JP" altLang="en-US" sz="2000" kern="100" dirty="0">
                <a:latin typeface="+mn-ea"/>
                <a:cs typeface="Times New Roman" panose="02020603050405020304" pitchFamily="18" charset="0"/>
              </a:rPr>
              <a:t>　 </a:t>
            </a:r>
            <a:r>
              <a:rPr lang="ja-JP" altLang="ja-JP" sz="2000" kern="100" dirty="0">
                <a:latin typeface="+mn-ea"/>
                <a:cs typeface="Times New Roman" panose="02020603050405020304" pitchFamily="18" charset="0"/>
              </a:rPr>
              <a:t>国際ネットワーク</a:t>
            </a:r>
            <a:r>
              <a:rPr lang="ja-JP" altLang="en-US" sz="2000" kern="100" dirty="0">
                <a:latin typeface="+mn-ea"/>
                <a:cs typeface="Times New Roman" panose="02020603050405020304" pitchFamily="18" charset="0"/>
              </a:rPr>
              <a:t>は広域ネットワーク又は全国ネットワークで世界とつなげる</a:t>
            </a:r>
            <a:endParaRPr lang="en-US" altLang="ja-JP" sz="2000" kern="100" dirty="0">
              <a:latin typeface="+mn-ea"/>
              <a:cs typeface="Times New Roman" panose="02020603050405020304" pitchFamily="18" charset="0"/>
            </a:endParaRPr>
          </a:p>
          <a:p>
            <a:pPr indent="0" algn="just">
              <a:spcAft>
                <a:spcPts val="0"/>
              </a:spcAft>
              <a:buNone/>
            </a:pPr>
            <a:endParaRPr lang="ja-JP" altLang="ja-JP" sz="800" kern="100" dirty="0">
              <a:latin typeface="+mn-ea"/>
              <a:cs typeface="Times New Roman" panose="02020603050405020304" pitchFamily="18" charset="0"/>
            </a:endParaRPr>
          </a:p>
          <a:p>
            <a:pPr indent="254000" algn="just">
              <a:spcAft>
                <a:spcPts val="0"/>
              </a:spcAft>
            </a:pPr>
            <a:r>
              <a:rPr lang="ja-JP" altLang="ja-JP" sz="2400" kern="100" dirty="0">
                <a:latin typeface="+mn-ea"/>
                <a:cs typeface="Times New Roman" panose="02020603050405020304" pitchFamily="18" charset="0"/>
              </a:rPr>
              <a:t>市民ネットワークにおける市民の政策形成能力の向上が重要</a:t>
            </a:r>
          </a:p>
          <a:p>
            <a:pPr indent="0" algn="just">
              <a:spcAft>
                <a:spcPts val="0"/>
              </a:spcAft>
              <a:buNone/>
            </a:pPr>
            <a:r>
              <a:rPr lang="ja-JP" altLang="en-US" sz="2400" kern="100" dirty="0">
                <a:latin typeface="+mn-ea"/>
                <a:cs typeface="Times New Roman" panose="02020603050405020304" pitchFamily="18" charset="0"/>
              </a:rPr>
              <a:t>　</a:t>
            </a:r>
            <a:r>
              <a:rPr lang="ja-JP" altLang="en-US" sz="2000" kern="100" dirty="0">
                <a:latin typeface="+mn-ea"/>
                <a:cs typeface="Times New Roman" panose="02020603050405020304" pitchFamily="18" charset="0"/>
              </a:rPr>
              <a:t>行政にたよる依存心をなくし市民の力で街づくりを行う流れを形成する</a:t>
            </a:r>
            <a:endParaRPr lang="en-US" altLang="ja-JP" sz="2000" kern="100" dirty="0">
              <a:latin typeface="+mn-ea"/>
              <a:cs typeface="Times New Roman" panose="02020603050405020304" pitchFamily="18" charset="0"/>
            </a:endParaRPr>
          </a:p>
          <a:p>
            <a:pPr indent="0" algn="just">
              <a:spcAft>
                <a:spcPts val="0"/>
              </a:spcAft>
              <a:buNone/>
            </a:pPr>
            <a:r>
              <a:rPr lang="ja-JP" altLang="en-US" sz="2000" kern="100" dirty="0">
                <a:latin typeface="+mn-ea"/>
                <a:cs typeface="Times New Roman" panose="02020603050405020304" pitchFamily="18" charset="0"/>
              </a:rPr>
              <a:t>　それを援助するのが広域で活動している非営利組織</a:t>
            </a:r>
            <a:endParaRPr lang="en-US" altLang="ja-JP" sz="2000" kern="100" dirty="0">
              <a:latin typeface="+mn-ea"/>
              <a:cs typeface="Times New Roman" panose="02020603050405020304" pitchFamily="18" charset="0"/>
            </a:endParaRPr>
          </a:p>
          <a:p>
            <a:pPr indent="0" algn="just">
              <a:spcAft>
                <a:spcPts val="0"/>
              </a:spcAft>
              <a:buNone/>
            </a:pPr>
            <a:r>
              <a:rPr lang="ja-JP" altLang="en-US" sz="2000" kern="100" dirty="0">
                <a:latin typeface="+mn-ea"/>
                <a:cs typeface="Times New Roman" panose="02020603050405020304" pitchFamily="18" charset="0"/>
              </a:rPr>
              <a:t>　市役所その他行政施設内に街づくりの拠点を設置して交流の場とする</a:t>
            </a:r>
            <a:endParaRPr lang="ja-JP" altLang="ja-JP" sz="2400" kern="100" dirty="0">
              <a:latin typeface="+mn-ea"/>
              <a:cs typeface="Times New Roman" panose="02020603050405020304" pitchFamily="18" charset="0"/>
            </a:endParaRPr>
          </a:p>
          <a:p>
            <a:pPr marL="0" indent="0">
              <a:buNone/>
            </a:pPr>
            <a:endParaRPr kumimoji="1" lang="ja-JP" altLang="en-US" dirty="0"/>
          </a:p>
        </p:txBody>
      </p:sp>
      <p:sp>
        <p:nvSpPr>
          <p:cNvPr id="2" name="スライド番号プレースホルダー 1"/>
          <p:cNvSpPr>
            <a:spLocks noGrp="1"/>
          </p:cNvSpPr>
          <p:nvPr>
            <p:ph type="sldNum" sz="quarter" idx="12"/>
          </p:nvPr>
        </p:nvSpPr>
        <p:spPr/>
        <p:txBody>
          <a:bodyPr/>
          <a:lstStyle/>
          <a:p>
            <a:fld id="{C575BD54-034C-4BC0-A31C-B53628BF11AC}" type="slidenum">
              <a:rPr kumimoji="1" lang="ja-JP" altLang="en-US" smtClean="0"/>
              <a:t>12</a:t>
            </a:fld>
            <a:endParaRPr kumimoji="1" lang="ja-JP" altLang="en-US"/>
          </a:p>
        </p:txBody>
      </p:sp>
    </p:spTree>
    <p:extLst>
      <p:ext uri="{BB962C8B-B14F-4D97-AF65-F5344CB8AC3E}">
        <p14:creationId xmlns:p14="http://schemas.microsoft.com/office/powerpoint/2010/main" val="3898944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28680" y="590417"/>
            <a:ext cx="9289032" cy="747270"/>
          </a:xfrm>
        </p:spPr>
        <p:txBody>
          <a:bodyPr>
            <a:noAutofit/>
          </a:bodyPr>
          <a:lstStyle/>
          <a:p>
            <a:pPr algn="ctr"/>
            <a:r>
              <a:rPr lang="en-US" altLang="ja-JP" sz="3200" dirty="0">
                <a:latin typeface="+mn-lt"/>
                <a:ea typeface="AR P丸ゴシック体M" panose="020F0600000000000000" pitchFamily="50" charset="-128"/>
              </a:rPr>
              <a:t>2017.3.25 </a:t>
            </a:r>
            <a:r>
              <a:rPr lang="ja-JP" altLang="en-US" sz="3200" dirty="0">
                <a:latin typeface="+mn-lt"/>
                <a:ea typeface="AR P丸ゴシック体M" panose="020F0600000000000000" pitchFamily="50" charset="-128"/>
              </a:rPr>
              <a:t>広域ネットワークによるシンポジウム</a:t>
            </a:r>
          </a:p>
        </p:txBody>
      </p:sp>
      <p:sp>
        <p:nvSpPr>
          <p:cNvPr id="4" name="スライド番号プレースホルダー 3"/>
          <p:cNvSpPr>
            <a:spLocks noGrp="1"/>
          </p:cNvSpPr>
          <p:nvPr>
            <p:ph type="sldNum" sz="quarter" idx="12"/>
          </p:nvPr>
        </p:nvSpPr>
        <p:spPr/>
        <p:txBody>
          <a:bodyPr/>
          <a:lstStyle/>
          <a:p>
            <a:pPr defTabSz="457200">
              <a:defRPr/>
            </a:pPr>
            <a:fld id="{71157C41-8797-4735-8D92-2B32F22930EB}" type="slidenum">
              <a:rPr kumimoji="0" lang="en-US" altLang="ja-JP">
                <a:solidFill>
                  <a:prstClr val="black">
                    <a:tint val="75000"/>
                  </a:prstClr>
                </a:solidFill>
                <a:latin typeface="Calibri" panose="020F0502020204030204"/>
                <a:ea typeface="游ゴシック" panose="020B0400000000000000" pitchFamily="50" charset="-128"/>
              </a:rPr>
              <a:pPr defTabSz="457200">
                <a:defRPr/>
              </a:pPr>
              <a:t>13</a:t>
            </a:fld>
            <a:endParaRPr kumimoji="0" lang="en-US" altLang="ja-JP" dirty="0">
              <a:solidFill>
                <a:prstClr val="black">
                  <a:tint val="75000"/>
                </a:prstClr>
              </a:solidFill>
              <a:latin typeface="Calibri" panose="020F0502020204030204"/>
              <a:ea typeface="游ゴシック" panose="020B0400000000000000" pitchFamily="50" charset="-128"/>
            </a:endParaRPr>
          </a:p>
        </p:txBody>
      </p:sp>
      <p:graphicFrame>
        <p:nvGraphicFramePr>
          <p:cNvPr id="5" name="コンテンツ プレースホルダー 4"/>
          <p:cNvGraphicFramePr>
            <a:graphicFrameLocks noGrp="1" noChangeAspect="1"/>
          </p:cNvGraphicFramePr>
          <p:nvPr>
            <p:ph idx="1"/>
            <p:extLst>
              <p:ext uri="{D42A27DB-BD31-4B8C-83A1-F6EECF244321}">
                <p14:modId xmlns:p14="http://schemas.microsoft.com/office/powerpoint/2010/main" val="1773917755"/>
              </p:ext>
            </p:extLst>
          </p:nvPr>
        </p:nvGraphicFramePr>
        <p:xfrm>
          <a:off x="6741648" y="1469205"/>
          <a:ext cx="4897371" cy="3462392"/>
        </p:xfrm>
        <a:graphic>
          <a:graphicData uri="http://schemas.openxmlformats.org/presentationml/2006/ole">
            <mc:AlternateContent xmlns:mc="http://schemas.openxmlformats.org/markup-compatibility/2006">
              <mc:Choice xmlns:v="urn:schemas-microsoft-com:vml" Requires="v">
                <p:oleObj spid="_x0000_s1112" name="Acrobat Document" r:id="rId3" imgW="11344214" imgH="8019948" progId="AcroExch.Document.11">
                  <p:embed/>
                </p:oleObj>
              </mc:Choice>
              <mc:Fallback>
                <p:oleObj name="Acrobat Document" r:id="rId3" imgW="11344214" imgH="8019948" progId="AcroExch.Document.11">
                  <p:embed/>
                  <p:pic>
                    <p:nvPicPr>
                      <p:cNvPr id="5" name="コンテンツ プレースホルダー 4"/>
                      <p:cNvPicPr/>
                      <p:nvPr/>
                    </p:nvPicPr>
                    <p:blipFill>
                      <a:blip r:embed="rId4"/>
                      <a:stretch>
                        <a:fillRect/>
                      </a:stretch>
                    </p:blipFill>
                    <p:spPr>
                      <a:xfrm>
                        <a:off x="6741648" y="1469205"/>
                        <a:ext cx="4897371" cy="3462392"/>
                      </a:xfrm>
                      <a:prstGeom prst="rect">
                        <a:avLst/>
                      </a:prstGeom>
                    </p:spPr>
                  </p:pic>
                </p:oleObj>
              </mc:Fallback>
            </mc:AlternateContent>
          </a:graphicData>
        </a:graphic>
      </p:graphicFrame>
      <p:pic>
        <p:nvPicPr>
          <p:cNvPr id="3" name="図 2"/>
          <p:cNvPicPr>
            <a:picLocks noChangeAspect="1"/>
          </p:cNvPicPr>
          <p:nvPr/>
        </p:nvPicPr>
        <p:blipFill>
          <a:blip r:embed="rId5"/>
          <a:stretch>
            <a:fillRect/>
          </a:stretch>
        </p:blipFill>
        <p:spPr>
          <a:xfrm>
            <a:off x="1291781" y="1469205"/>
            <a:ext cx="5308047" cy="4906115"/>
          </a:xfrm>
          <a:prstGeom prst="rect">
            <a:avLst/>
          </a:prstGeom>
        </p:spPr>
      </p:pic>
      <p:sp>
        <p:nvSpPr>
          <p:cNvPr id="6" name="角丸四角形吹き出し 5"/>
          <p:cNvSpPr/>
          <p:nvPr/>
        </p:nvSpPr>
        <p:spPr>
          <a:xfrm>
            <a:off x="3498978" y="2650134"/>
            <a:ext cx="2016224" cy="576064"/>
          </a:xfrm>
          <a:prstGeom prst="wedgeRoundRectCallout">
            <a:avLst>
              <a:gd name="adj1" fmla="val -10724"/>
              <a:gd name="adj2" fmla="val 151613"/>
              <a:gd name="adj3" fmla="val 16667"/>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r>
              <a:rPr lang="ja-JP" altLang="en-US" sz="2800" b="1" dirty="0">
                <a:solidFill>
                  <a:prstClr val="black"/>
                </a:solidFill>
                <a:latin typeface="Calibri" panose="020F0502020204030204"/>
                <a:ea typeface="游ゴシック" panose="020B0400000000000000" pitchFamily="50" charset="-128"/>
              </a:rPr>
              <a:t>新潟県</a:t>
            </a:r>
          </a:p>
        </p:txBody>
      </p:sp>
      <p:sp>
        <p:nvSpPr>
          <p:cNvPr id="7" name="角丸四角形吹き出し 6"/>
          <p:cNvSpPr/>
          <p:nvPr/>
        </p:nvSpPr>
        <p:spPr>
          <a:xfrm>
            <a:off x="4151784" y="5301208"/>
            <a:ext cx="1584176" cy="1055144"/>
          </a:xfrm>
          <a:prstGeom prst="wedgeRoundRectCallout">
            <a:avLst>
              <a:gd name="adj1" fmla="val -65027"/>
              <a:gd name="adj2" fmla="val -79439"/>
              <a:gd name="adj3" fmla="val 16667"/>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r>
              <a:rPr lang="ja-JP" altLang="en-US" sz="2400" b="1" dirty="0">
                <a:solidFill>
                  <a:prstClr val="black"/>
                </a:solidFill>
                <a:latin typeface="Calibri" panose="020F0502020204030204"/>
                <a:ea typeface="游ゴシック" panose="020B0400000000000000" pitchFamily="50" charset="-128"/>
              </a:rPr>
              <a:t>愛知県</a:t>
            </a:r>
            <a:endParaRPr lang="en-US" altLang="ja-JP" sz="2400" b="1" dirty="0">
              <a:solidFill>
                <a:prstClr val="black"/>
              </a:solidFill>
              <a:latin typeface="Calibri" panose="020F0502020204030204"/>
              <a:ea typeface="游ゴシック" panose="020B0400000000000000" pitchFamily="50" charset="-128"/>
            </a:endParaRPr>
          </a:p>
          <a:p>
            <a:pPr defTabSz="457200">
              <a:defRPr/>
            </a:pPr>
            <a:r>
              <a:rPr lang="ja-JP" altLang="en-US" sz="2400" b="1" dirty="0">
                <a:solidFill>
                  <a:prstClr val="black"/>
                </a:solidFill>
                <a:latin typeface="Calibri" panose="020F0502020204030204"/>
                <a:ea typeface="游ゴシック" panose="020B0400000000000000" pitchFamily="50" charset="-128"/>
              </a:rPr>
              <a:t>三重県</a:t>
            </a:r>
            <a:endParaRPr lang="en-US" altLang="ja-JP" sz="2400" b="1" dirty="0">
              <a:solidFill>
                <a:prstClr val="black"/>
              </a:solidFill>
              <a:latin typeface="Calibri" panose="020F0502020204030204"/>
              <a:ea typeface="游ゴシック" panose="020B0400000000000000" pitchFamily="50" charset="-128"/>
            </a:endParaRPr>
          </a:p>
          <a:p>
            <a:pPr defTabSz="457200">
              <a:defRPr/>
            </a:pPr>
            <a:r>
              <a:rPr lang="ja-JP" altLang="en-US" sz="2400" b="1" dirty="0">
                <a:solidFill>
                  <a:prstClr val="black"/>
                </a:solidFill>
                <a:latin typeface="Calibri" panose="020F0502020204030204"/>
                <a:ea typeface="游ゴシック" panose="020B0400000000000000" pitchFamily="50" charset="-128"/>
              </a:rPr>
              <a:t>岐阜県</a:t>
            </a:r>
            <a:endParaRPr lang="en-US" altLang="ja-JP" sz="2400" b="1" dirty="0">
              <a:solidFill>
                <a:prstClr val="black"/>
              </a:solidFill>
              <a:latin typeface="Calibri" panose="020F0502020204030204"/>
              <a:ea typeface="游ゴシック" panose="020B0400000000000000" pitchFamily="50" charset="-128"/>
            </a:endParaRPr>
          </a:p>
        </p:txBody>
      </p:sp>
      <p:sp>
        <p:nvSpPr>
          <p:cNvPr id="8" name="角丸四角形吹き出し 7"/>
          <p:cNvSpPr/>
          <p:nvPr/>
        </p:nvSpPr>
        <p:spPr>
          <a:xfrm>
            <a:off x="1570501" y="1630838"/>
            <a:ext cx="1783350" cy="2614656"/>
          </a:xfrm>
          <a:prstGeom prst="wedgeRoundRectCallout">
            <a:avLst>
              <a:gd name="adj1" fmla="val 37030"/>
              <a:gd name="adj2" fmla="val 58834"/>
              <a:gd name="adj3" fmla="val 1666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endParaRPr lang="en-US" altLang="ja-JP" sz="2400" b="1" dirty="0">
              <a:solidFill>
                <a:prstClr val="black"/>
              </a:solidFill>
              <a:latin typeface="Calibri" panose="020F0502020204030204"/>
              <a:ea typeface="游ゴシック" panose="020B0400000000000000" pitchFamily="50" charset="-128"/>
            </a:endParaRPr>
          </a:p>
          <a:p>
            <a:pPr defTabSz="457200">
              <a:defRPr/>
            </a:pPr>
            <a:endParaRPr lang="en-US" altLang="ja-JP" sz="2400" b="1" dirty="0">
              <a:solidFill>
                <a:prstClr val="black"/>
              </a:solidFill>
              <a:latin typeface="Calibri" panose="020F0502020204030204"/>
              <a:ea typeface="游ゴシック" panose="020B0400000000000000" pitchFamily="50" charset="-128"/>
            </a:endParaRPr>
          </a:p>
          <a:p>
            <a:pPr defTabSz="457200">
              <a:defRPr/>
            </a:pPr>
            <a:r>
              <a:rPr lang="ja-JP" altLang="en-US" sz="2400" b="1" dirty="0">
                <a:solidFill>
                  <a:prstClr val="black"/>
                </a:solidFill>
                <a:latin typeface="Calibri" panose="020F0502020204030204"/>
                <a:ea typeface="游ゴシック" panose="020B0400000000000000" pitchFamily="50" charset="-128"/>
              </a:rPr>
              <a:t>大阪府</a:t>
            </a:r>
            <a:endParaRPr lang="en-US" altLang="ja-JP" sz="2400" b="1" dirty="0">
              <a:solidFill>
                <a:prstClr val="black"/>
              </a:solidFill>
              <a:latin typeface="Calibri" panose="020F0502020204030204"/>
              <a:ea typeface="游ゴシック" panose="020B0400000000000000" pitchFamily="50" charset="-128"/>
            </a:endParaRPr>
          </a:p>
          <a:p>
            <a:pPr defTabSz="457200">
              <a:defRPr/>
            </a:pPr>
            <a:r>
              <a:rPr lang="ja-JP" altLang="en-US" sz="2400" b="1" dirty="0">
                <a:solidFill>
                  <a:prstClr val="black"/>
                </a:solidFill>
                <a:latin typeface="Calibri" panose="020F0502020204030204"/>
                <a:ea typeface="游ゴシック" panose="020B0400000000000000" pitchFamily="50" charset="-128"/>
              </a:rPr>
              <a:t>兵庫県</a:t>
            </a:r>
            <a:endParaRPr lang="en-US" altLang="ja-JP" sz="2400" b="1" dirty="0">
              <a:solidFill>
                <a:prstClr val="black"/>
              </a:solidFill>
              <a:latin typeface="Calibri" panose="020F0502020204030204"/>
              <a:ea typeface="游ゴシック" panose="020B0400000000000000" pitchFamily="50" charset="-128"/>
            </a:endParaRPr>
          </a:p>
          <a:p>
            <a:pPr defTabSz="457200">
              <a:defRPr/>
            </a:pPr>
            <a:r>
              <a:rPr lang="ja-JP" altLang="en-US" sz="2400" b="1" dirty="0">
                <a:solidFill>
                  <a:prstClr val="black"/>
                </a:solidFill>
                <a:latin typeface="Calibri" panose="020F0502020204030204"/>
                <a:ea typeface="游ゴシック" panose="020B0400000000000000" pitchFamily="50" charset="-128"/>
              </a:rPr>
              <a:t>京都府</a:t>
            </a:r>
            <a:endParaRPr lang="en-US" altLang="ja-JP" sz="2400" b="1" dirty="0">
              <a:solidFill>
                <a:prstClr val="black"/>
              </a:solidFill>
              <a:latin typeface="Calibri" panose="020F0502020204030204"/>
              <a:ea typeface="游ゴシック" panose="020B0400000000000000" pitchFamily="50" charset="-128"/>
            </a:endParaRPr>
          </a:p>
          <a:p>
            <a:pPr defTabSz="457200">
              <a:defRPr/>
            </a:pPr>
            <a:r>
              <a:rPr lang="ja-JP" altLang="en-US" sz="2400" b="1" dirty="0">
                <a:solidFill>
                  <a:prstClr val="black"/>
                </a:solidFill>
                <a:latin typeface="Calibri" panose="020F0502020204030204"/>
                <a:ea typeface="游ゴシック" panose="020B0400000000000000" pitchFamily="50" charset="-128"/>
              </a:rPr>
              <a:t>奈良県</a:t>
            </a:r>
            <a:endParaRPr lang="en-US" altLang="ja-JP" sz="2400" b="1" dirty="0">
              <a:solidFill>
                <a:prstClr val="black"/>
              </a:solidFill>
              <a:latin typeface="Calibri" panose="020F0502020204030204"/>
              <a:ea typeface="游ゴシック" panose="020B0400000000000000" pitchFamily="50" charset="-128"/>
            </a:endParaRPr>
          </a:p>
          <a:p>
            <a:pPr defTabSz="457200">
              <a:defRPr/>
            </a:pPr>
            <a:r>
              <a:rPr lang="ja-JP" altLang="en-US" sz="2400" b="1" dirty="0">
                <a:solidFill>
                  <a:prstClr val="black"/>
                </a:solidFill>
                <a:latin typeface="Calibri" panose="020F0502020204030204"/>
                <a:ea typeface="游ゴシック" panose="020B0400000000000000" pitchFamily="50" charset="-128"/>
              </a:rPr>
              <a:t>滋賀県</a:t>
            </a:r>
            <a:endParaRPr lang="en-US" altLang="ja-JP" sz="2400" b="1" dirty="0">
              <a:solidFill>
                <a:prstClr val="black"/>
              </a:solidFill>
              <a:latin typeface="Calibri" panose="020F0502020204030204"/>
              <a:ea typeface="游ゴシック" panose="020B0400000000000000" pitchFamily="50" charset="-128"/>
            </a:endParaRPr>
          </a:p>
          <a:p>
            <a:pPr defTabSz="457200">
              <a:defRPr/>
            </a:pPr>
            <a:r>
              <a:rPr lang="ja-JP" altLang="en-US" sz="2400" b="1" dirty="0">
                <a:solidFill>
                  <a:prstClr val="black"/>
                </a:solidFill>
                <a:latin typeface="Calibri" panose="020F0502020204030204"/>
                <a:ea typeface="游ゴシック" panose="020B0400000000000000" pitchFamily="50" charset="-128"/>
              </a:rPr>
              <a:t>和歌山県</a:t>
            </a:r>
            <a:endParaRPr lang="en-US" altLang="ja-JP" sz="2400" b="1" dirty="0">
              <a:solidFill>
                <a:prstClr val="black"/>
              </a:solidFill>
              <a:latin typeface="Calibri" panose="020F0502020204030204"/>
              <a:ea typeface="游ゴシック" panose="020B0400000000000000" pitchFamily="50" charset="-128"/>
            </a:endParaRPr>
          </a:p>
          <a:p>
            <a:pPr defTabSz="457200">
              <a:defRPr/>
            </a:pPr>
            <a:endParaRPr lang="en-US" altLang="ja-JP" sz="2400" b="1" dirty="0">
              <a:solidFill>
                <a:prstClr val="black"/>
              </a:solidFill>
              <a:latin typeface="Calibri" panose="020F0502020204030204"/>
              <a:ea typeface="游ゴシック" panose="020B0400000000000000" pitchFamily="50" charset="-128"/>
            </a:endParaRPr>
          </a:p>
          <a:p>
            <a:pPr defTabSz="457200">
              <a:defRPr/>
            </a:pPr>
            <a:endParaRPr lang="ja-JP" altLang="en-US" sz="2400" b="1" dirty="0">
              <a:solidFill>
                <a:prstClr val="black"/>
              </a:solidFill>
              <a:latin typeface="Calibri" panose="020F0502020204030204"/>
              <a:ea typeface="游ゴシック" panose="020B0400000000000000" pitchFamily="50" charset="-128"/>
            </a:endParaRPr>
          </a:p>
        </p:txBody>
      </p:sp>
      <p:sp>
        <p:nvSpPr>
          <p:cNvPr id="9" name="テキスト ボックス 8"/>
          <p:cNvSpPr txBox="1"/>
          <p:nvPr/>
        </p:nvSpPr>
        <p:spPr>
          <a:xfrm>
            <a:off x="6741649" y="5008792"/>
            <a:ext cx="5309937" cy="1366528"/>
          </a:xfrm>
          <a:prstGeom prst="rect">
            <a:avLst/>
          </a:prstGeom>
          <a:noFill/>
        </p:spPr>
        <p:txBody>
          <a:bodyPr wrap="square" rtlCol="0">
            <a:spAutoFit/>
          </a:bodyPr>
          <a:lstStyle/>
          <a:p>
            <a:pPr marL="228600" indent="-228600" fontAlgn="base">
              <a:spcBef>
                <a:spcPct val="20000"/>
              </a:spcBef>
              <a:spcAft>
                <a:spcPct val="0"/>
              </a:spcAft>
              <a:buFont typeface="Arial" panose="020B0604020202020204" pitchFamily="34" charset="0"/>
              <a:buChar char="•"/>
              <a:defRPr/>
            </a:pPr>
            <a:r>
              <a:rPr lang="ja-JP" altLang="en-US" kern="0" dirty="0">
                <a:solidFill>
                  <a:srgbClr val="000000"/>
                </a:solidFill>
                <a:latin typeface="Calibri" panose="020F0502020204030204"/>
                <a:ea typeface="AR P丸ゴシック体M" panose="020F0600000000000000" pitchFamily="50" charset="-128"/>
              </a:rPr>
              <a:t>シンポジウムテーマ</a:t>
            </a:r>
            <a:r>
              <a:rPr lang="en-US" altLang="ja-JP" kern="0" dirty="0">
                <a:solidFill>
                  <a:srgbClr val="000000"/>
                </a:solidFill>
                <a:latin typeface="Calibri" panose="020F0502020204030204"/>
                <a:ea typeface="AR P丸ゴシック体M" panose="020F0600000000000000" pitchFamily="50" charset="-128"/>
              </a:rPr>
              <a:t>: </a:t>
            </a:r>
            <a:r>
              <a:rPr lang="ja-JP" altLang="en-US" kern="0" dirty="0">
                <a:solidFill>
                  <a:srgbClr val="000000"/>
                </a:solidFill>
                <a:latin typeface="Calibri" panose="020F0502020204030204"/>
                <a:ea typeface="AR P丸ゴシック体M" panose="020F0600000000000000" pitchFamily="50" charset="-128"/>
              </a:rPr>
              <a:t>社会的連帯経済をめざして</a:t>
            </a:r>
            <a:endParaRPr lang="en-US" altLang="ja-JP" kern="0" dirty="0">
              <a:solidFill>
                <a:prstClr val="black"/>
              </a:solidFill>
              <a:latin typeface="Calibri" panose="020F0502020204030204"/>
              <a:ea typeface="AR P丸ゴシック体M" panose="020F0600000000000000" pitchFamily="50" charset="-128"/>
            </a:endParaRPr>
          </a:p>
          <a:p>
            <a:pPr marL="228600" indent="-228600" fontAlgn="base">
              <a:spcBef>
                <a:spcPct val="20000"/>
              </a:spcBef>
              <a:spcAft>
                <a:spcPct val="0"/>
              </a:spcAft>
              <a:buFont typeface="Arial" panose="020B0604020202020204" pitchFamily="34" charset="0"/>
              <a:buChar char="•"/>
              <a:defRPr/>
            </a:pPr>
            <a:r>
              <a:rPr lang="ja-JP" altLang="en-US" kern="0" dirty="0">
                <a:solidFill>
                  <a:prstClr val="black"/>
                </a:solidFill>
                <a:latin typeface="Calibri" panose="020F0502020204030204"/>
                <a:ea typeface="AR P丸ゴシック体M" panose="020F0600000000000000" pitchFamily="50" charset="-128"/>
              </a:rPr>
              <a:t>開催日</a:t>
            </a:r>
            <a:r>
              <a:rPr lang="en-US" altLang="ja-JP" kern="0" dirty="0">
                <a:solidFill>
                  <a:prstClr val="black"/>
                </a:solidFill>
                <a:latin typeface="Calibri" panose="020F0502020204030204"/>
                <a:ea typeface="AR P丸ゴシック体M" panose="020F0600000000000000" pitchFamily="50" charset="-128"/>
              </a:rPr>
              <a:t>: 2017</a:t>
            </a:r>
            <a:r>
              <a:rPr lang="ja-JP" altLang="en-US" kern="0" dirty="0">
                <a:solidFill>
                  <a:prstClr val="black"/>
                </a:solidFill>
                <a:latin typeface="Calibri" panose="020F0502020204030204"/>
                <a:ea typeface="AR P丸ゴシック体M" panose="020F0600000000000000" pitchFamily="50" charset="-128"/>
              </a:rPr>
              <a:t>年</a:t>
            </a:r>
            <a:r>
              <a:rPr lang="en-US" altLang="ja-JP" kern="0" dirty="0">
                <a:solidFill>
                  <a:prstClr val="black"/>
                </a:solidFill>
                <a:latin typeface="Calibri" panose="020F0502020204030204"/>
                <a:ea typeface="AR P丸ゴシック体M" panose="020F0600000000000000" pitchFamily="50" charset="-128"/>
              </a:rPr>
              <a:t>3</a:t>
            </a:r>
            <a:r>
              <a:rPr lang="ja-JP" altLang="en-US" kern="0" dirty="0">
                <a:solidFill>
                  <a:prstClr val="black"/>
                </a:solidFill>
                <a:latin typeface="Calibri" panose="020F0502020204030204"/>
                <a:ea typeface="AR P丸ゴシック体M" panose="020F0600000000000000" pitchFamily="50" charset="-128"/>
              </a:rPr>
              <a:t>月</a:t>
            </a:r>
            <a:r>
              <a:rPr lang="en-US" altLang="ja-JP" kern="0" dirty="0">
                <a:solidFill>
                  <a:prstClr val="black"/>
                </a:solidFill>
                <a:latin typeface="Calibri" panose="020F0502020204030204"/>
                <a:ea typeface="AR P丸ゴシック体M" panose="020F0600000000000000" pitchFamily="50" charset="-128"/>
              </a:rPr>
              <a:t>25</a:t>
            </a:r>
            <a:r>
              <a:rPr lang="ja-JP" altLang="en-US" kern="0" dirty="0">
                <a:solidFill>
                  <a:prstClr val="black"/>
                </a:solidFill>
                <a:latin typeface="Calibri" panose="020F0502020204030204"/>
                <a:ea typeface="AR P丸ゴシック体M" panose="020F0600000000000000" pitchFamily="50" charset="-128"/>
              </a:rPr>
              <a:t>日</a:t>
            </a:r>
            <a:endParaRPr lang="en-US" altLang="ja-JP" kern="0" dirty="0">
              <a:solidFill>
                <a:prstClr val="black"/>
              </a:solidFill>
              <a:latin typeface="Calibri" panose="020F0502020204030204"/>
              <a:ea typeface="AR P丸ゴシック体M" panose="020F0600000000000000" pitchFamily="50" charset="-128"/>
            </a:endParaRPr>
          </a:p>
          <a:p>
            <a:pPr marL="228600" indent="-228600" fontAlgn="base">
              <a:spcBef>
                <a:spcPct val="20000"/>
              </a:spcBef>
              <a:spcAft>
                <a:spcPct val="0"/>
              </a:spcAft>
              <a:buFont typeface="Arial" panose="020B0604020202020204" pitchFamily="34" charset="0"/>
              <a:buChar char="•"/>
              <a:defRPr/>
            </a:pPr>
            <a:r>
              <a:rPr lang="ja-JP" altLang="en-US" kern="0" dirty="0">
                <a:solidFill>
                  <a:prstClr val="black"/>
                </a:solidFill>
                <a:latin typeface="Calibri" panose="020F0502020204030204"/>
                <a:ea typeface="AR P丸ゴシック体M" panose="020F0600000000000000" pitchFamily="50" charset="-128"/>
              </a:rPr>
              <a:t>開催場所</a:t>
            </a:r>
            <a:r>
              <a:rPr lang="en-US" altLang="ja-JP" kern="0" dirty="0">
                <a:solidFill>
                  <a:prstClr val="black"/>
                </a:solidFill>
                <a:latin typeface="Calibri" panose="020F0502020204030204"/>
                <a:ea typeface="AR P丸ゴシック体M" panose="020F0600000000000000" pitchFamily="50" charset="-128"/>
              </a:rPr>
              <a:t>:</a:t>
            </a:r>
            <a:r>
              <a:rPr lang="ja-JP" altLang="en-US" kern="0" dirty="0">
                <a:solidFill>
                  <a:prstClr val="black"/>
                </a:solidFill>
                <a:latin typeface="Calibri" panose="020F0502020204030204"/>
                <a:ea typeface="AR P丸ゴシック体M" panose="020F0600000000000000" pitchFamily="50" charset="-128"/>
              </a:rPr>
              <a:t>大阪労働学校アソシエ</a:t>
            </a:r>
            <a:r>
              <a:rPr lang="en-US" altLang="ja-JP" kern="0" dirty="0">
                <a:solidFill>
                  <a:prstClr val="black"/>
                </a:solidFill>
                <a:latin typeface="Calibri" panose="020F0502020204030204"/>
                <a:ea typeface="AR P丸ゴシック体M" panose="020F0600000000000000" pitchFamily="50" charset="-128"/>
              </a:rPr>
              <a:t> </a:t>
            </a:r>
          </a:p>
          <a:p>
            <a:pPr marL="228600" indent="-228600" fontAlgn="base">
              <a:spcBef>
                <a:spcPct val="20000"/>
              </a:spcBef>
              <a:spcAft>
                <a:spcPct val="0"/>
              </a:spcAft>
              <a:buFont typeface="Arial" panose="020B0604020202020204" pitchFamily="34" charset="0"/>
              <a:buChar char="•"/>
              <a:defRPr/>
            </a:pPr>
            <a:r>
              <a:rPr lang="ja-JP" altLang="en-US" kern="0" dirty="0">
                <a:solidFill>
                  <a:prstClr val="black"/>
                </a:solidFill>
                <a:latin typeface="Calibri" panose="020F0502020204030204"/>
                <a:ea typeface="AR P丸ゴシック体M" panose="020F0600000000000000" pitchFamily="50" charset="-128"/>
              </a:rPr>
              <a:t>主催者</a:t>
            </a:r>
            <a:r>
              <a:rPr lang="en-US" altLang="ja-JP" kern="0" dirty="0">
                <a:solidFill>
                  <a:prstClr val="black"/>
                </a:solidFill>
                <a:latin typeface="Calibri" panose="020F0502020204030204"/>
                <a:ea typeface="AR P丸ゴシック体M" panose="020F0600000000000000" pitchFamily="50" charset="-128"/>
              </a:rPr>
              <a:t>:</a:t>
            </a:r>
            <a:r>
              <a:rPr lang="ja-JP" altLang="en-US" kern="0" dirty="0">
                <a:solidFill>
                  <a:prstClr val="black"/>
                </a:solidFill>
                <a:latin typeface="Calibri" panose="020F0502020204030204"/>
                <a:ea typeface="AR P丸ゴシック体M" panose="020F0600000000000000" pitchFamily="50" charset="-128"/>
              </a:rPr>
              <a:t>大阪労働学校アソシエ</a:t>
            </a:r>
            <a:r>
              <a:rPr lang="en-US" altLang="ja-JP" kern="0" dirty="0">
                <a:solidFill>
                  <a:prstClr val="black"/>
                </a:solidFill>
                <a:latin typeface="Calibri" panose="020F0502020204030204"/>
                <a:ea typeface="AR P丸ゴシック体M" panose="020F0600000000000000" pitchFamily="50" charset="-128"/>
              </a:rPr>
              <a:t> </a:t>
            </a:r>
            <a:endParaRPr lang="en-US" altLang="ja-JP" kern="0" dirty="0">
              <a:solidFill>
                <a:srgbClr val="000000"/>
              </a:solidFill>
              <a:latin typeface="Calibri" panose="020F0502020204030204"/>
              <a:ea typeface="AR P丸ゴシック体M" panose="020F0600000000000000" pitchFamily="50" charset="-128"/>
            </a:endParaRPr>
          </a:p>
        </p:txBody>
      </p:sp>
      <p:sp>
        <p:nvSpPr>
          <p:cNvPr id="10" name="テキスト ボックス 9">
            <a:extLst>
              <a:ext uri="{FF2B5EF4-FFF2-40B4-BE49-F238E27FC236}">
                <a16:creationId xmlns:a16="http://schemas.microsoft.com/office/drawing/2014/main" id="{F60935E2-CA11-4A5D-862B-CFE4603313C6}"/>
              </a:ext>
            </a:extLst>
          </p:cNvPr>
          <p:cNvSpPr txBox="1"/>
          <p:nvPr/>
        </p:nvSpPr>
        <p:spPr>
          <a:xfrm>
            <a:off x="338993" y="298014"/>
            <a:ext cx="4083919" cy="369332"/>
          </a:xfrm>
          <a:prstGeom prst="rect">
            <a:avLst/>
          </a:prstGeom>
          <a:noFill/>
        </p:spPr>
        <p:txBody>
          <a:bodyPr wrap="square" rtlCol="0">
            <a:spAutoFit/>
          </a:bodyPr>
          <a:lstStyle/>
          <a:p>
            <a:r>
              <a:rPr lang="en-US" altLang="ja-JP" dirty="0"/>
              <a:t>4</a:t>
            </a:r>
            <a:r>
              <a:rPr lang="ja-JP" altLang="en-US" dirty="0"/>
              <a:t>段階ネットワーク活動の具体例</a:t>
            </a:r>
            <a:r>
              <a:rPr kumimoji="1" lang="ja-JP" altLang="en-US" dirty="0"/>
              <a:t>１</a:t>
            </a:r>
          </a:p>
        </p:txBody>
      </p:sp>
    </p:spTree>
    <p:extLst>
      <p:ext uri="{BB962C8B-B14F-4D97-AF65-F5344CB8AC3E}">
        <p14:creationId xmlns:p14="http://schemas.microsoft.com/office/powerpoint/2010/main" val="4107544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6F4939E-77C5-4EA2-BB9F-F19CF88578F0}"/>
              </a:ext>
            </a:extLst>
          </p:cNvPr>
          <p:cNvSpPr>
            <a:spLocks noGrp="1"/>
          </p:cNvSpPr>
          <p:nvPr>
            <p:ph idx="1"/>
          </p:nvPr>
        </p:nvSpPr>
        <p:spPr>
          <a:xfrm>
            <a:off x="725184" y="1024240"/>
            <a:ext cx="11295580" cy="5697237"/>
          </a:xfrm>
        </p:spPr>
        <p:txBody>
          <a:bodyPr>
            <a:normAutofit fontScale="92500" lnSpcReduction="10000"/>
          </a:bodyPr>
          <a:lstStyle/>
          <a:p>
            <a:r>
              <a:rPr lang="ja-JP" altLang="en-US" sz="2400" b="1" dirty="0">
                <a:solidFill>
                  <a:prstClr val="black"/>
                </a:solidFill>
                <a:latin typeface="+mn-ea"/>
                <a:cs typeface="+mj-cs"/>
              </a:rPr>
              <a:t>活動２「和泉市における自然、歴史、文化を創造・保全するネットワーク」</a:t>
            </a:r>
            <a:endParaRPr lang="en-US" altLang="ja-JP" sz="2400" b="1" dirty="0">
              <a:solidFill>
                <a:prstClr val="black"/>
              </a:solidFill>
              <a:latin typeface="+mn-ea"/>
              <a:cs typeface="+mj-cs"/>
            </a:endParaRPr>
          </a:p>
          <a:p>
            <a:pPr marL="0" indent="0">
              <a:buNone/>
            </a:pPr>
            <a:r>
              <a:rPr lang="ja-JP" altLang="en-US" sz="2400" dirty="0">
                <a:solidFill>
                  <a:prstClr val="black"/>
                </a:solidFill>
                <a:latin typeface="Calibri Light" panose="020F0302020204030204"/>
                <a:ea typeface="游ゴシック Light" panose="020B0300000000000000" pitchFamily="50" charset="-128"/>
                <a:cs typeface="+mj-cs"/>
              </a:rPr>
              <a:t>　</a:t>
            </a:r>
            <a:r>
              <a:rPr lang="ja-JP" altLang="en-US" sz="2400" dirty="0">
                <a:solidFill>
                  <a:prstClr val="black"/>
                </a:solidFill>
                <a:latin typeface="+mn-ea"/>
                <a:cs typeface="+mj-cs"/>
              </a:rPr>
              <a:t>生活圏ネットワークで以下のような種々の活動をしている</a:t>
            </a:r>
            <a:endParaRPr lang="en-US" altLang="ja-JP" sz="2400" dirty="0">
              <a:solidFill>
                <a:prstClr val="black"/>
              </a:solidFill>
              <a:latin typeface="+mn-ea"/>
              <a:cs typeface="+mj-cs"/>
            </a:endParaRPr>
          </a:p>
          <a:p>
            <a:pPr marL="0" indent="0">
              <a:buNone/>
            </a:pPr>
            <a:r>
              <a:rPr lang="ja-JP" altLang="en-US" sz="2400" dirty="0">
                <a:solidFill>
                  <a:prstClr val="black"/>
                </a:solidFill>
                <a:latin typeface="Calibri Light" panose="020F0302020204030204"/>
                <a:ea typeface="游ゴシック Light" panose="020B0300000000000000" pitchFamily="50" charset="-128"/>
                <a:cs typeface="+mj-cs"/>
              </a:rPr>
              <a:t>　　　大阪森林の会（人工林の間伐から地域再生へ）</a:t>
            </a:r>
            <a:endParaRPr lang="en-US" altLang="ja-JP" sz="2400" dirty="0">
              <a:solidFill>
                <a:prstClr val="black"/>
              </a:solidFill>
              <a:latin typeface="Calibri Light" panose="020F0302020204030204"/>
              <a:ea typeface="游ゴシック Light" panose="020B0300000000000000" pitchFamily="50" charset="-128"/>
              <a:cs typeface="+mj-cs"/>
            </a:endParaRPr>
          </a:p>
          <a:p>
            <a:pPr marL="0" indent="0">
              <a:buNone/>
            </a:pPr>
            <a:r>
              <a:rPr lang="ja-JP" altLang="en-US" sz="2400" dirty="0">
                <a:solidFill>
                  <a:prstClr val="black"/>
                </a:solidFill>
                <a:latin typeface="Calibri Light" panose="020F0302020204030204"/>
                <a:ea typeface="游ゴシック Light" panose="020B0300000000000000" pitchFamily="50" charset="-128"/>
                <a:cs typeface="+mj-cs"/>
              </a:rPr>
              <a:t>　　　谷山池を保存する会（ゴルフ場への売却に反対し千年近い歴史のため池の保存）</a:t>
            </a:r>
            <a:endParaRPr lang="en-US" altLang="ja-JP" sz="2400" dirty="0">
              <a:solidFill>
                <a:prstClr val="black"/>
              </a:solidFill>
              <a:latin typeface="Calibri Light" panose="020F0302020204030204"/>
              <a:ea typeface="游ゴシック Light" panose="020B0300000000000000" pitchFamily="50" charset="-128"/>
              <a:cs typeface="+mj-cs"/>
            </a:endParaRPr>
          </a:p>
          <a:p>
            <a:pPr marL="0" indent="0">
              <a:buNone/>
            </a:pPr>
            <a:r>
              <a:rPr lang="ja-JP" altLang="en-US" sz="2400" dirty="0">
                <a:solidFill>
                  <a:prstClr val="black"/>
                </a:solidFill>
                <a:latin typeface="Calibri Light" panose="020F0302020204030204"/>
                <a:ea typeface="游ゴシック Light" panose="020B0300000000000000" pitchFamily="50" charset="-128"/>
                <a:cs typeface="+mj-cs"/>
              </a:rPr>
              <a:t>　　　しごとおこし講座（労協の協同集会から始まった仕事おこしへの流れ）</a:t>
            </a:r>
            <a:endParaRPr lang="en-US" altLang="ja-JP" sz="2400" dirty="0">
              <a:solidFill>
                <a:prstClr val="black"/>
              </a:solidFill>
              <a:latin typeface="Calibri Light" panose="020F0302020204030204"/>
              <a:ea typeface="游ゴシック Light" panose="020B0300000000000000" pitchFamily="50" charset="-128"/>
              <a:cs typeface="+mj-cs"/>
            </a:endParaRPr>
          </a:p>
          <a:p>
            <a:pPr marL="0" indent="0">
              <a:buNone/>
            </a:pPr>
            <a:endParaRPr lang="en-US" altLang="ja-JP" sz="900" dirty="0">
              <a:solidFill>
                <a:prstClr val="black"/>
              </a:solidFill>
              <a:latin typeface="Calibri Light" panose="020F0302020204030204"/>
              <a:ea typeface="游ゴシック Light" panose="020B0300000000000000" pitchFamily="50" charset="-128"/>
              <a:cs typeface="+mj-cs"/>
            </a:endParaRPr>
          </a:p>
          <a:p>
            <a:r>
              <a:rPr kumimoji="1" lang="ja-JP" altLang="en-US" sz="2400" b="1" dirty="0">
                <a:solidFill>
                  <a:prstClr val="black"/>
                </a:solidFill>
                <a:latin typeface="+mn-ea"/>
                <a:cs typeface="+mj-cs"/>
              </a:rPr>
              <a:t>活動３「泉北ニュータウン学会」</a:t>
            </a:r>
            <a:endParaRPr kumimoji="1" lang="en-US" altLang="ja-JP" sz="2400" b="1" dirty="0">
              <a:solidFill>
                <a:prstClr val="black"/>
              </a:solidFill>
              <a:latin typeface="+mn-ea"/>
              <a:cs typeface="+mj-cs"/>
            </a:endParaRPr>
          </a:p>
          <a:p>
            <a:pPr marL="0" indent="0">
              <a:buNone/>
            </a:pPr>
            <a:r>
              <a:rPr lang="ja-JP" altLang="en-US" sz="2400" dirty="0">
                <a:solidFill>
                  <a:prstClr val="black"/>
                </a:solidFill>
                <a:latin typeface="Calibri Light" panose="020F0302020204030204"/>
                <a:ea typeface="游ゴシック Light" panose="020B0300000000000000" pitchFamily="50" charset="-128"/>
                <a:cs typeface="+mj-cs"/>
              </a:rPr>
              <a:t>　</a:t>
            </a:r>
            <a:r>
              <a:rPr lang="ja-JP" altLang="en-US" sz="2400" dirty="0">
                <a:solidFill>
                  <a:prstClr val="black"/>
                </a:solidFill>
                <a:latin typeface="+mn-ea"/>
                <a:cs typeface="+mj-cs"/>
              </a:rPr>
              <a:t>生活圏ネットワークで種々の活動をしている（活動２と３は繋がりつつある）</a:t>
            </a:r>
            <a:endParaRPr lang="en-US" altLang="ja-JP" sz="2400" dirty="0">
              <a:solidFill>
                <a:prstClr val="black"/>
              </a:solidFill>
              <a:latin typeface="+mn-ea"/>
              <a:cs typeface="+mj-cs"/>
            </a:endParaRPr>
          </a:p>
          <a:p>
            <a:pPr marL="0" indent="0">
              <a:buNone/>
            </a:pPr>
            <a:r>
              <a:rPr lang="ja-JP" altLang="en-US" sz="2400" dirty="0">
                <a:solidFill>
                  <a:prstClr val="black"/>
                </a:solidFill>
                <a:latin typeface="Calibri Light" panose="020F0302020204030204"/>
                <a:ea typeface="游ゴシック Light" panose="020B0300000000000000" pitchFamily="50" charset="-128"/>
                <a:cs typeface="+mj-cs"/>
              </a:rPr>
              <a:t>　　　ニュータウン学会市民講座（</a:t>
            </a:r>
            <a:r>
              <a:rPr lang="en-US" altLang="ja-JP" sz="2400" dirty="0">
                <a:solidFill>
                  <a:prstClr val="black"/>
                </a:solidFill>
                <a:latin typeface="Calibri Light" panose="020F0302020204030204"/>
                <a:ea typeface="游ゴシック Light" panose="020B0300000000000000" pitchFamily="50" charset="-128"/>
                <a:cs typeface="+mj-cs"/>
              </a:rPr>
              <a:t>10</a:t>
            </a:r>
            <a:r>
              <a:rPr lang="ja-JP" altLang="en-US" sz="2400" dirty="0">
                <a:solidFill>
                  <a:prstClr val="black"/>
                </a:solidFill>
                <a:latin typeface="Calibri Light" panose="020F0302020204030204"/>
                <a:ea typeface="游ゴシック Light" panose="020B0300000000000000" pitchFamily="50" charset="-128"/>
                <a:cs typeface="+mj-cs"/>
              </a:rPr>
              <a:t>年続いた市民の街づくり学会の新たな流れ）</a:t>
            </a:r>
            <a:endParaRPr lang="en-US" altLang="ja-JP" sz="2400" dirty="0">
              <a:solidFill>
                <a:prstClr val="black"/>
              </a:solidFill>
              <a:latin typeface="Calibri Light" panose="020F0302020204030204"/>
              <a:ea typeface="游ゴシック Light" panose="020B0300000000000000" pitchFamily="50" charset="-128"/>
              <a:cs typeface="+mj-cs"/>
            </a:endParaRPr>
          </a:p>
          <a:p>
            <a:pPr marL="0" indent="0">
              <a:buNone/>
            </a:pPr>
            <a:r>
              <a:rPr lang="ja-JP" altLang="en-US" sz="2400" dirty="0">
                <a:solidFill>
                  <a:prstClr val="black"/>
                </a:solidFill>
                <a:latin typeface="Calibri Light" panose="020F0302020204030204"/>
                <a:ea typeface="游ゴシック Light" panose="020B0300000000000000" pitchFamily="50" charset="-128"/>
                <a:cs typeface="+mj-cs"/>
              </a:rPr>
              <a:t>　　　歴史部会その他</a:t>
            </a:r>
            <a:endParaRPr lang="en-US" altLang="ja-JP" sz="2400" dirty="0">
              <a:solidFill>
                <a:prstClr val="black"/>
              </a:solidFill>
              <a:latin typeface="Calibri Light" panose="020F0302020204030204"/>
              <a:ea typeface="游ゴシック Light" panose="020B0300000000000000" pitchFamily="50" charset="-128"/>
              <a:cs typeface="+mj-cs"/>
            </a:endParaRPr>
          </a:p>
          <a:p>
            <a:endParaRPr lang="en-US" altLang="ja-JP" sz="900" dirty="0">
              <a:solidFill>
                <a:prstClr val="black"/>
              </a:solidFill>
              <a:latin typeface="Calibri Light" panose="020F0302020204030204"/>
              <a:ea typeface="游ゴシック Light" panose="020B0300000000000000" pitchFamily="50" charset="-128"/>
              <a:cs typeface="+mj-cs"/>
            </a:endParaRPr>
          </a:p>
          <a:p>
            <a:r>
              <a:rPr kumimoji="1" lang="ja-JP" altLang="en-US" sz="2000" b="1" dirty="0"/>
              <a:t>活動４「生活困窮者支援事業ネットワーク」</a:t>
            </a:r>
            <a:endParaRPr kumimoji="1" lang="en-US" altLang="ja-JP" sz="2000" dirty="0"/>
          </a:p>
          <a:p>
            <a:pPr marL="0" indent="0">
              <a:buNone/>
            </a:pPr>
            <a:r>
              <a:rPr lang="ja-JP" altLang="en-US" sz="2000" dirty="0"/>
              <a:t>　</a:t>
            </a:r>
            <a:r>
              <a:rPr lang="ja-JP" altLang="en-US" sz="2400" dirty="0"/>
              <a:t>大阪府下</a:t>
            </a:r>
            <a:r>
              <a:rPr lang="ja-JP" altLang="en-US" sz="2400" dirty="0">
                <a:latin typeface="+mn-ea"/>
              </a:rPr>
              <a:t>広域ネットワークで生活困窮者支援をしている市民団体をつないでいる</a:t>
            </a:r>
            <a:endParaRPr lang="en-US" altLang="ja-JP" sz="2400" dirty="0">
              <a:latin typeface="+mn-ea"/>
            </a:endParaRPr>
          </a:p>
          <a:p>
            <a:pPr marL="0" indent="0">
              <a:buNone/>
            </a:pPr>
            <a:r>
              <a:rPr lang="ja-JP" altLang="en-US" sz="2400" dirty="0">
                <a:latin typeface="+mn-ea"/>
              </a:rPr>
              <a:t>　　　９団体（子供の虐待、ひきこもり、</a:t>
            </a:r>
            <a:r>
              <a:rPr lang="ja-JP" altLang="en-US" sz="2400" dirty="0" err="1">
                <a:latin typeface="+mn-ea"/>
              </a:rPr>
              <a:t>障がい</a:t>
            </a:r>
            <a:r>
              <a:rPr lang="ja-JP" altLang="en-US" sz="2400" dirty="0">
                <a:latin typeface="+mn-ea"/>
              </a:rPr>
              <a:t>者、解雇労働者、日雇い労働者等）</a:t>
            </a:r>
            <a:endParaRPr lang="en-US" altLang="ja-JP" sz="2400" dirty="0">
              <a:latin typeface="+mn-ea"/>
            </a:endParaRPr>
          </a:p>
          <a:p>
            <a:pPr marL="0" indent="0">
              <a:buNone/>
            </a:pPr>
            <a:r>
              <a:rPr lang="ja-JP" altLang="en-US" sz="2000" dirty="0"/>
              <a:t>　　　   </a:t>
            </a:r>
            <a:r>
              <a:rPr lang="ja-JP" altLang="en-US" sz="2400" dirty="0"/>
              <a:t>今後ボランティア派遣、シンポジウムなどで支援していく</a:t>
            </a:r>
            <a:endParaRPr lang="en-US" altLang="ja-JP" sz="2400" dirty="0"/>
          </a:p>
          <a:p>
            <a:endParaRPr kumimoji="1" lang="en-US" altLang="ja-JP" sz="2000" dirty="0"/>
          </a:p>
          <a:p>
            <a:endParaRPr kumimoji="1" lang="en-US" altLang="ja-JP" sz="2000" b="1" dirty="0"/>
          </a:p>
          <a:p>
            <a:endParaRPr kumimoji="1" lang="ja-JP" altLang="en-US" sz="2000" dirty="0"/>
          </a:p>
        </p:txBody>
      </p:sp>
      <p:sp>
        <p:nvSpPr>
          <p:cNvPr id="4" name="スライド番号プレースホルダー 3">
            <a:extLst>
              <a:ext uri="{FF2B5EF4-FFF2-40B4-BE49-F238E27FC236}">
                <a16:creationId xmlns:a16="http://schemas.microsoft.com/office/drawing/2014/main" id="{4635F24F-77DB-46B0-9EA2-1519D77A522B}"/>
              </a:ext>
            </a:extLst>
          </p:cNvPr>
          <p:cNvSpPr>
            <a:spLocks noGrp="1"/>
          </p:cNvSpPr>
          <p:nvPr>
            <p:ph type="sldNum" sz="quarter" idx="12"/>
          </p:nvPr>
        </p:nvSpPr>
        <p:spPr/>
        <p:txBody>
          <a:bodyPr/>
          <a:lstStyle/>
          <a:p>
            <a:fld id="{71157C41-8797-4735-8D92-2B32F22930EB}" type="slidenum">
              <a:rPr lang="en-US" altLang="ja-JP" smtClean="0"/>
              <a:pPr/>
              <a:t>14</a:t>
            </a:fld>
            <a:endParaRPr lang="en-US" altLang="ja-JP"/>
          </a:p>
        </p:txBody>
      </p:sp>
      <p:sp>
        <p:nvSpPr>
          <p:cNvPr id="5" name="テキスト ボックス 4">
            <a:extLst>
              <a:ext uri="{FF2B5EF4-FFF2-40B4-BE49-F238E27FC236}">
                <a16:creationId xmlns:a16="http://schemas.microsoft.com/office/drawing/2014/main" id="{3E39BD59-CFD2-476F-9B30-DBD32B3D63EC}"/>
              </a:ext>
            </a:extLst>
          </p:cNvPr>
          <p:cNvSpPr txBox="1"/>
          <p:nvPr/>
        </p:nvSpPr>
        <p:spPr>
          <a:xfrm>
            <a:off x="565077" y="462338"/>
            <a:ext cx="5050531" cy="369332"/>
          </a:xfrm>
          <a:prstGeom prst="rect">
            <a:avLst/>
          </a:prstGeom>
          <a:noFill/>
        </p:spPr>
        <p:txBody>
          <a:bodyPr wrap="square" rtlCol="0">
            <a:spAutoFit/>
          </a:bodyPr>
          <a:lstStyle/>
          <a:p>
            <a:r>
              <a:rPr lang="en-US" altLang="ja-JP" dirty="0"/>
              <a:t>4</a:t>
            </a:r>
            <a:r>
              <a:rPr lang="ja-JP" altLang="en-US" dirty="0"/>
              <a:t>段階ネットワーク活動の具体例</a:t>
            </a:r>
            <a:r>
              <a:rPr kumimoji="1" lang="ja-JP" altLang="en-US" dirty="0"/>
              <a:t>２、３、４</a:t>
            </a:r>
          </a:p>
        </p:txBody>
      </p:sp>
    </p:spTree>
    <p:extLst>
      <p:ext uri="{BB962C8B-B14F-4D97-AF65-F5344CB8AC3E}">
        <p14:creationId xmlns:p14="http://schemas.microsoft.com/office/powerpoint/2010/main" val="3144939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BBF0403-DE1E-484C-8673-B7A0883565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877" y="727671"/>
            <a:ext cx="3913618" cy="2932222"/>
          </a:xfrm>
          <a:prstGeom prst="rect">
            <a:avLst/>
          </a:prstGeom>
        </p:spPr>
      </p:pic>
      <p:pic>
        <p:nvPicPr>
          <p:cNvPr id="6" name="図 5">
            <a:extLst>
              <a:ext uri="{FF2B5EF4-FFF2-40B4-BE49-F238E27FC236}">
                <a16:creationId xmlns:a16="http://schemas.microsoft.com/office/drawing/2014/main" id="{E7BFA613-E569-4CC7-AA79-168A88004232}"/>
              </a:ext>
            </a:extLst>
          </p:cNvPr>
          <p:cNvPicPr>
            <a:picLocks noChangeAspect="1"/>
          </p:cNvPicPr>
          <p:nvPr/>
        </p:nvPicPr>
        <p:blipFill>
          <a:blip r:embed="rId4"/>
          <a:stretch>
            <a:fillRect/>
          </a:stretch>
        </p:blipFill>
        <p:spPr>
          <a:xfrm>
            <a:off x="4327096" y="727671"/>
            <a:ext cx="3782096" cy="2836572"/>
          </a:xfrm>
          <a:prstGeom prst="rect">
            <a:avLst/>
          </a:prstGeom>
        </p:spPr>
      </p:pic>
      <p:pic>
        <p:nvPicPr>
          <p:cNvPr id="7" name="図 6">
            <a:extLst>
              <a:ext uri="{FF2B5EF4-FFF2-40B4-BE49-F238E27FC236}">
                <a16:creationId xmlns:a16="http://schemas.microsoft.com/office/drawing/2014/main" id="{9418F477-A49E-4424-8F32-B2642AEE28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5436" y="3768381"/>
            <a:ext cx="3823756" cy="2864893"/>
          </a:xfrm>
          <a:prstGeom prst="rect">
            <a:avLst/>
          </a:prstGeom>
        </p:spPr>
      </p:pic>
      <p:pic>
        <p:nvPicPr>
          <p:cNvPr id="8" name="図 7">
            <a:extLst>
              <a:ext uri="{FF2B5EF4-FFF2-40B4-BE49-F238E27FC236}">
                <a16:creationId xmlns:a16="http://schemas.microsoft.com/office/drawing/2014/main" id="{697A4E4B-AA0B-484D-BBB4-D24E703967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499" y="3768382"/>
            <a:ext cx="3909627" cy="2932221"/>
          </a:xfrm>
          <a:prstGeom prst="rect">
            <a:avLst/>
          </a:prstGeom>
        </p:spPr>
      </p:pic>
      <p:graphicFrame>
        <p:nvGraphicFramePr>
          <p:cNvPr id="10" name="コンテンツ プレースホルダー 3">
            <a:extLst>
              <a:ext uri="{FF2B5EF4-FFF2-40B4-BE49-F238E27FC236}">
                <a16:creationId xmlns:a16="http://schemas.microsoft.com/office/drawing/2014/main" id="{12B2F3A6-B452-4F94-B4F1-10FD44F626EA}"/>
              </a:ext>
            </a:extLst>
          </p:cNvPr>
          <p:cNvGraphicFramePr>
            <a:graphicFrameLocks noChangeAspect="1"/>
          </p:cNvGraphicFramePr>
          <p:nvPr>
            <p:extLst>
              <p:ext uri="{D42A27DB-BD31-4B8C-83A1-F6EECF244321}">
                <p14:modId xmlns:p14="http://schemas.microsoft.com/office/powerpoint/2010/main" val="1132465161"/>
              </p:ext>
            </p:extLst>
          </p:nvPr>
        </p:nvGraphicFramePr>
        <p:xfrm>
          <a:off x="8223502" y="727671"/>
          <a:ext cx="3933695" cy="5566474"/>
        </p:xfrm>
        <a:graphic>
          <a:graphicData uri="http://schemas.openxmlformats.org/presentationml/2006/ole">
            <mc:AlternateContent xmlns:mc="http://schemas.openxmlformats.org/markup-compatibility/2006">
              <mc:Choice xmlns:v="urn:schemas-microsoft-com:vml" Requires="v">
                <p:oleObj spid="_x0000_s2109" name="Acrobat Document" r:id="rId7" imgW="5667204" imgH="8019948" progId="AcroExch.Document.DC">
                  <p:embed/>
                </p:oleObj>
              </mc:Choice>
              <mc:Fallback>
                <p:oleObj name="Acrobat Document" r:id="rId7" imgW="5667204" imgH="8019948" progId="AcroExch.Document.DC">
                  <p:embed/>
                  <p:pic>
                    <p:nvPicPr>
                      <p:cNvPr id="9" name="コンテンツ プレースホルダー 3"/>
                      <p:cNvPicPr/>
                      <p:nvPr/>
                    </p:nvPicPr>
                    <p:blipFill>
                      <a:blip r:embed="rId8"/>
                      <a:stretch>
                        <a:fillRect/>
                      </a:stretch>
                    </p:blipFill>
                    <p:spPr>
                      <a:xfrm>
                        <a:off x="8223502" y="727671"/>
                        <a:ext cx="3933695" cy="5566474"/>
                      </a:xfrm>
                      <a:prstGeom prst="rect">
                        <a:avLst/>
                      </a:prstGeom>
                    </p:spPr>
                  </p:pic>
                </p:oleObj>
              </mc:Fallback>
            </mc:AlternateContent>
          </a:graphicData>
        </a:graphic>
      </p:graphicFrame>
      <p:sp>
        <p:nvSpPr>
          <p:cNvPr id="11" name="テキスト ボックス 10">
            <a:extLst>
              <a:ext uri="{FF2B5EF4-FFF2-40B4-BE49-F238E27FC236}">
                <a16:creationId xmlns:a16="http://schemas.microsoft.com/office/drawing/2014/main" id="{9912248D-F37B-4B74-A426-7CAE410E9B3E}"/>
              </a:ext>
            </a:extLst>
          </p:cNvPr>
          <p:cNvSpPr txBox="1"/>
          <p:nvPr/>
        </p:nvSpPr>
        <p:spPr>
          <a:xfrm>
            <a:off x="573437" y="154983"/>
            <a:ext cx="7328172" cy="461665"/>
          </a:xfrm>
          <a:prstGeom prst="rect">
            <a:avLst/>
          </a:prstGeom>
          <a:noFill/>
        </p:spPr>
        <p:txBody>
          <a:bodyPr wrap="square" rtlCol="0">
            <a:spAutoFit/>
          </a:bodyPr>
          <a:lstStyle/>
          <a:p>
            <a:r>
              <a:rPr kumimoji="1" lang="en-US" altLang="ja-JP" sz="2400" dirty="0"/>
              <a:t>4</a:t>
            </a:r>
            <a:r>
              <a:rPr kumimoji="1" lang="ja-JP" altLang="en-US" sz="2400" dirty="0"/>
              <a:t>段階ネットワーク活動の具体例２の大阪森林の会</a:t>
            </a:r>
          </a:p>
        </p:txBody>
      </p:sp>
      <p:sp>
        <p:nvSpPr>
          <p:cNvPr id="2" name="スライド番号プレースホルダー 1"/>
          <p:cNvSpPr>
            <a:spLocks noGrp="1"/>
          </p:cNvSpPr>
          <p:nvPr>
            <p:ph type="sldNum" sz="quarter" idx="12"/>
          </p:nvPr>
        </p:nvSpPr>
        <p:spPr/>
        <p:txBody>
          <a:bodyPr/>
          <a:lstStyle/>
          <a:p>
            <a:fld id="{71157C41-8797-4735-8D92-2B32F22930EB}" type="slidenum">
              <a:rPr lang="en-US" altLang="ja-JP" smtClean="0"/>
              <a:pPr/>
              <a:t>15</a:t>
            </a:fld>
            <a:endParaRPr lang="en-US" altLang="ja-JP"/>
          </a:p>
        </p:txBody>
      </p:sp>
    </p:spTree>
    <p:extLst>
      <p:ext uri="{BB962C8B-B14F-4D97-AF65-F5344CB8AC3E}">
        <p14:creationId xmlns:p14="http://schemas.microsoft.com/office/powerpoint/2010/main" val="3015369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0B00802-0A13-4DB6-9825-698E019945EB}"/>
              </a:ext>
            </a:extLst>
          </p:cNvPr>
          <p:cNvSpPr>
            <a:spLocks noGrp="1"/>
          </p:cNvSpPr>
          <p:nvPr>
            <p:ph type="sldNum" sz="quarter" idx="12"/>
          </p:nvPr>
        </p:nvSpPr>
        <p:spPr/>
        <p:txBody>
          <a:bodyPr/>
          <a:lstStyle/>
          <a:p>
            <a:fld id="{71157C41-8797-4735-8D92-2B32F22930EB}" type="slidenum">
              <a:rPr lang="en-US" altLang="ja-JP" smtClean="0"/>
              <a:pPr/>
              <a:t>16</a:t>
            </a:fld>
            <a:endParaRPr lang="en-US" altLang="ja-JP"/>
          </a:p>
        </p:txBody>
      </p:sp>
      <p:sp>
        <p:nvSpPr>
          <p:cNvPr id="5" name="テキスト ボックス 4">
            <a:extLst>
              <a:ext uri="{FF2B5EF4-FFF2-40B4-BE49-F238E27FC236}">
                <a16:creationId xmlns:a16="http://schemas.microsoft.com/office/drawing/2014/main" id="{191008F9-A6C7-49AB-BDDE-26FCA0A1D0B3}"/>
              </a:ext>
            </a:extLst>
          </p:cNvPr>
          <p:cNvSpPr txBox="1"/>
          <p:nvPr/>
        </p:nvSpPr>
        <p:spPr>
          <a:xfrm>
            <a:off x="473718" y="311615"/>
            <a:ext cx="5077621" cy="830997"/>
          </a:xfrm>
          <a:prstGeom prst="rect">
            <a:avLst/>
          </a:prstGeom>
          <a:noFill/>
        </p:spPr>
        <p:txBody>
          <a:bodyPr wrap="square" rtlCol="0">
            <a:spAutoFit/>
          </a:bodyPr>
          <a:lstStyle/>
          <a:p>
            <a:r>
              <a:rPr kumimoji="1" lang="en-US" altLang="ja-JP" sz="2400" dirty="0"/>
              <a:t>4</a:t>
            </a:r>
            <a:r>
              <a:rPr kumimoji="1" lang="ja-JP" altLang="en-US" sz="2400" dirty="0"/>
              <a:t>段階ネットワーク活動の具体例２</a:t>
            </a:r>
            <a:endParaRPr kumimoji="1" lang="en-US" altLang="ja-JP" sz="2400" dirty="0"/>
          </a:p>
          <a:p>
            <a:r>
              <a:rPr kumimoji="1" lang="ja-JP" altLang="en-US" sz="2400" dirty="0"/>
              <a:t>谷山池保存の会</a:t>
            </a:r>
          </a:p>
        </p:txBody>
      </p:sp>
      <p:graphicFrame>
        <p:nvGraphicFramePr>
          <p:cNvPr id="8" name="オブジェクト 7">
            <a:hlinkClick r:id="" action="ppaction://ole?verb=0"/>
            <a:extLst>
              <a:ext uri="{FF2B5EF4-FFF2-40B4-BE49-F238E27FC236}">
                <a16:creationId xmlns:a16="http://schemas.microsoft.com/office/drawing/2014/main" id="{A15EF6CE-7488-40CB-BA42-9F3B082CAACF}"/>
              </a:ext>
            </a:extLst>
          </p:cNvPr>
          <p:cNvGraphicFramePr>
            <a:graphicFrameLocks noChangeAspect="1"/>
          </p:cNvGraphicFramePr>
          <p:nvPr>
            <p:extLst>
              <p:ext uri="{D42A27DB-BD31-4B8C-83A1-F6EECF244321}">
                <p14:modId xmlns:p14="http://schemas.microsoft.com/office/powerpoint/2010/main" val="259421365"/>
              </p:ext>
            </p:extLst>
          </p:nvPr>
        </p:nvGraphicFramePr>
        <p:xfrm>
          <a:off x="473718" y="1142612"/>
          <a:ext cx="4336997" cy="3002537"/>
        </p:xfrm>
        <a:graphic>
          <a:graphicData uri="http://schemas.openxmlformats.org/presentationml/2006/ole">
            <mc:AlternateContent xmlns:mc="http://schemas.openxmlformats.org/markup-compatibility/2006">
              <mc:Choice xmlns:v="urn:schemas-microsoft-com:vml" Requires="v">
                <p:oleObj spid="_x0000_s3132" name="Presentation" r:id="rId3" imgW="4236729" imgH="2933700" progId="PowerPoint.Show.12">
                  <p:embed/>
                </p:oleObj>
              </mc:Choice>
              <mc:Fallback>
                <p:oleObj name="Presentation" r:id="rId3" imgW="4236729" imgH="2933700" progId="PowerPoint.Show.12">
                  <p:embed/>
                  <p:pic>
                    <p:nvPicPr>
                      <p:cNvPr id="0" name=""/>
                      <p:cNvPicPr/>
                      <p:nvPr/>
                    </p:nvPicPr>
                    <p:blipFill>
                      <a:blip r:embed="rId4"/>
                      <a:stretch>
                        <a:fillRect/>
                      </a:stretch>
                    </p:blipFill>
                    <p:spPr>
                      <a:xfrm>
                        <a:off x="473718" y="1142612"/>
                        <a:ext cx="4336997" cy="3002537"/>
                      </a:xfrm>
                      <a:prstGeom prst="rect">
                        <a:avLst/>
                      </a:prstGeom>
                    </p:spPr>
                  </p:pic>
                </p:oleObj>
              </mc:Fallback>
            </mc:AlternateContent>
          </a:graphicData>
        </a:graphic>
      </p:graphicFrame>
      <p:pic>
        <p:nvPicPr>
          <p:cNvPr id="10" name="図 9">
            <a:extLst>
              <a:ext uri="{FF2B5EF4-FFF2-40B4-BE49-F238E27FC236}">
                <a16:creationId xmlns:a16="http://schemas.microsoft.com/office/drawing/2014/main" id="{DFE5CFE3-D955-47F8-A464-DAAB5E29ED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40662" y="1142612"/>
            <a:ext cx="3597535" cy="2698152"/>
          </a:xfrm>
          <a:prstGeom prst="rect">
            <a:avLst/>
          </a:prstGeom>
        </p:spPr>
      </p:pic>
      <p:sp>
        <p:nvSpPr>
          <p:cNvPr id="11" name="テキスト ボックス 10">
            <a:extLst>
              <a:ext uri="{FF2B5EF4-FFF2-40B4-BE49-F238E27FC236}">
                <a16:creationId xmlns:a16="http://schemas.microsoft.com/office/drawing/2014/main" id="{768D34C5-8BB9-4EBF-A688-F5ECA533A7F3}"/>
              </a:ext>
            </a:extLst>
          </p:cNvPr>
          <p:cNvSpPr txBox="1"/>
          <p:nvPr/>
        </p:nvSpPr>
        <p:spPr>
          <a:xfrm>
            <a:off x="6640662" y="220333"/>
            <a:ext cx="5599416" cy="830997"/>
          </a:xfrm>
          <a:prstGeom prst="rect">
            <a:avLst/>
          </a:prstGeom>
          <a:noFill/>
        </p:spPr>
        <p:txBody>
          <a:bodyPr wrap="square" rtlCol="0">
            <a:spAutoFit/>
          </a:bodyPr>
          <a:lstStyle/>
          <a:p>
            <a:r>
              <a:rPr kumimoji="1" lang="en-US" altLang="ja-JP" sz="2400" dirty="0"/>
              <a:t>4</a:t>
            </a:r>
            <a:r>
              <a:rPr kumimoji="1" lang="ja-JP" altLang="en-US" sz="2400" dirty="0"/>
              <a:t>段階ネットワーク活動の具体例２</a:t>
            </a:r>
            <a:endParaRPr kumimoji="1" lang="en-US" altLang="ja-JP" sz="2400" dirty="0"/>
          </a:p>
          <a:p>
            <a:r>
              <a:rPr kumimoji="1" lang="ja-JP" altLang="en-US" sz="2400" dirty="0"/>
              <a:t>労協と進めるしごとおこし講座</a:t>
            </a:r>
          </a:p>
        </p:txBody>
      </p:sp>
      <p:pic>
        <p:nvPicPr>
          <p:cNvPr id="13" name="図 12">
            <a:extLst>
              <a:ext uri="{FF2B5EF4-FFF2-40B4-BE49-F238E27FC236}">
                <a16:creationId xmlns:a16="http://schemas.microsoft.com/office/drawing/2014/main" id="{4AEAE6FB-F3A7-47F4-B81C-F51D3DA1E0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40662" y="4023327"/>
            <a:ext cx="3597535" cy="2698151"/>
          </a:xfrm>
          <a:prstGeom prst="rect">
            <a:avLst/>
          </a:prstGeom>
        </p:spPr>
      </p:pic>
      <p:pic>
        <p:nvPicPr>
          <p:cNvPr id="2" name="図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2673" y="4176648"/>
            <a:ext cx="3397973" cy="2548479"/>
          </a:xfrm>
          <a:prstGeom prst="rect">
            <a:avLst/>
          </a:prstGeom>
        </p:spPr>
      </p:pic>
    </p:spTree>
    <p:extLst>
      <p:ext uri="{BB962C8B-B14F-4D97-AF65-F5344CB8AC3E}">
        <p14:creationId xmlns:p14="http://schemas.microsoft.com/office/powerpoint/2010/main" val="1315417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BFA534-D148-40FF-BEDB-38A148439387}"/>
              </a:ext>
            </a:extLst>
          </p:cNvPr>
          <p:cNvSpPr>
            <a:spLocks noGrp="1"/>
          </p:cNvSpPr>
          <p:nvPr>
            <p:ph type="title"/>
          </p:nvPr>
        </p:nvSpPr>
        <p:spPr>
          <a:xfrm>
            <a:off x="572877" y="365125"/>
            <a:ext cx="11259239" cy="1011239"/>
          </a:xfrm>
        </p:spPr>
        <p:txBody>
          <a:bodyPr>
            <a:normAutofit fontScale="90000"/>
          </a:bodyPr>
          <a:lstStyle/>
          <a:p>
            <a:r>
              <a:rPr kumimoji="1" lang="ja-JP" altLang="en-US" dirty="0"/>
              <a:t>３．関生連帯組織の戦略と社会変革（統合案）</a:t>
            </a:r>
          </a:p>
        </p:txBody>
      </p:sp>
      <p:sp>
        <p:nvSpPr>
          <p:cNvPr id="3" name="コンテンツ プレースホルダー 2">
            <a:extLst>
              <a:ext uri="{FF2B5EF4-FFF2-40B4-BE49-F238E27FC236}">
                <a16:creationId xmlns:a16="http://schemas.microsoft.com/office/drawing/2014/main" id="{007A62A6-0A5C-492B-B06C-85FD572E6439}"/>
              </a:ext>
            </a:extLst>
          </p:cNvPr>
          <p:cNvSpPr>
            <a:spLocks noGrp="1"/>
          </p:cNvSpPr>
          <p:nvPr>
            <p:ph idx="1"/>
          </p:nvPr>
        </p:nvSpPr>
        <p:spPr>
          <a:xfrm>
            <a:off x="451536" y="1562869"/>
            <a:ext cx="11740464" cy="4351338"/>
          </a:xfrm>
        </p:spPr>
        <p:txBody>
          <a:bodyPr>
            <a:normAutofit/>
          </a:bodyPr>
          <a:lstStyle/>
          <a:p>
            <a:pPr marL="0" indent="0" algn="just">
              <a:spcAft>
                <a:spcPts val="0"/>
              </a:spcAft>
              <a:buNone/>
            </a:pPr>
            <a:r>
              <a:rPr lang="ja-JP" altLang="en-US" sz="3200" kern="100" dirty="0">
                <a:latin typeface="+mn-ea"/>
                <a:cs typeface="Times New Roman" panose="02020603050405020304" pitchFamily="18" charset="0"/>
              </a:rPr>
              <a:t>１</a:t>
            </a:r>
            <a:r>
              <a:rPr lang="ja-JP" altLang="ja-JP" sz="3200" kern="100" dirty="0">
                <a:latin typeface="+mn-ea"/>
                <a:cs typeface="Times New Roman" panose="02020603050405020304" pitchFamily="18" charset="0"/>
              </a:rPr>
              <a:t>）関生連帯組織と業種別・職種別ユニオンとの連帯</a:t>
            </a:r>
          </a:p>
          <a:p>
            <a:pPr algn="just">
              <a:spcAft>
                <a:spcPts val="0"/>
              </a:spcAft>
              <a:tabLst>
                <a:tab pos="4667250" algn="l"/>
              </a:tabLst>
            </a:pPr>
            <a:r>
              <a:rPr lang="ja-JP" altLang="ja-JP" sz="2200" kern="100" dirty="0">
                <a:latin typeface="+mn-ea"/>
                <a:cs typeface="Times New Roman" panose="02020603050405020304" pitchFamily="18" charset="0"/>
              </a:rPr>
              <a:t>業種別・職種別ユニオン</a:t>
            </a:r>
            <a:r>
              <a:rPr lang="ja-JP" altLang="en-US" sz="2200" kern="100" dirty="0">
                <a:latin typeface="+mn-ea"/>
                <a:cs typeface="Times New Roman" panose="02020603050405020304" pitchFamily="18" charset="0"/>
              </a:rPr>
              <a:t>をジェネラルユニオンとして発展させる浅見・木下説を支持する</a:t>
            </a:r>
            <a:endParaRPr lang="en-US" altLang="ja-JP" sz="2200" kern="100" dirty="0">
              <a:latin typeface="+mn-ea"/>
              <a:cs typeface="Times New Roman" panose="02020603050405020304" pitchFamily="18" charset="0"/>
            </a:endParaRPr>
          </a:p>
          <a:p>
            <a:pPr algn="just">
              <a:tabLst>
                <a:tab pos="4667250" algn="l"/>
              </a:tabLst>
            </a:pPr>
            <a:r>
              <a:rPr lang="ja-JP" altLang="en-US" sz="2200" kern="100" dirty="0">
                <a:latin typeface="+mn-ea"/>
                <a:cs typeface="Times New Roman" panose="02020603050405020304" pitchFamily="18" charset="0"/>
              </a:rPr>
              <a:t>関西における業種別・職種別ユニオン形成を支援していく</a:t>
            </a:r>
            <a:endParaRPr lang="en-US" altLang="ja-JP" sz="2200" kern="100" dirty="0">
              <a:latin typeface="+mn-ea"/>
              <a:cs typeface="Times New Roman" panose="02020603050405020304" pitchFamily="18" charset="0"/>
            </a:endParaRPr>
          </a:p>
          <a:p>
            <a:pPr algn="just">
              <a:tabLst>
                <a:tab pos="4667250" algn="l"/>
              </a:tabLst>
            </a:pPr>
            <a:r>
              <a:rPr lang="ja-JP" altLang="en-US" sz="2200" kern="100" dirty="0">
                <a:latin typeface="+mn-ea"/>
                <a:cs typeface="Times New Roman" panose="02020603050405020304" pitchFamily="18" charset="0"/>
              </a:rPr>
              <a:t>関生連帯組織と業種別・職種別ユニオンの連帯を拡大していく</a:t>
            </a:r>
            <a:endParaRPr lang="en-US" altLang="ja-JP" sz="2200" kern="100" dirty="0">
              <a:latin typeface="+mn-ea"/>
              <a:cs typeface="Times New Roman" panose="02020603050405020304" pitchFamily="18" charset="0"/>
            </a:endParaRPr>
          </a:p>
          <a:p>
            <a:pPr algn="just">
              <a:tabLst>
                <a:tab pos="4667250" algn="l"/>
              </a:tabLst>
            </a:pPr>
            <a:r>
              <a:rPr lang="ja-JP" altLang="en-US" sz="2200" kern="100" dirty="0">
                <a:latin typeface="+mn-ea"/>
                <a:cs typeface="Times New Roman" panose="02020603050405020304" pitchFamily="18" charset="0"/>
              </a:rPr>
              <a:t>海外の労働組合との連帯</a:t>
            </a:r>
            <a:endParaRPr lang="en-US" altLang="ja-JP" sz="2200" kern="100" dirty="0">
              <a:latin typeface="+mn-ea"/>
              <a:cs typeface="Times New Roman" panose="02020603050405020304" pitchFamily="18" charset="0"/>
            </a:endParaRPr>
          </a:p>
          <a:p>
            <a:pPr algn="just">
              <a:tabLst>
                <a:tab pos="4667250" algn="l"/>
              </a:tabLst>
            </a:pPr>
            <a:endParaRPr lang="ja-JP" altLang="ja-JP" sz="800" kern="100" dirty="0">
              <a:latin typeface="+mn-ea"/>
              <a:cs typeface="Times New Roman" panose="02020603050405020304" pitchFamily="18" charset="0"/>
            </a:endParaRPr>
          </a:p>
          <a:p>
            <a:pPr marL="0" indent="0">
              <a:buNone/>
            </a:pPr>
            <a:r>
              <a:rPr lang="ja-JP" altLang="en-US" sz="3200" dirty="0"/>
              <a:t>２）関生連帯組織と中小企業経営者との連携</a:t>
            </a:r>
          </a:p>
          <a:p>
            <a:r>
              <a:rPr lang="ja-JP" altLang="en-US" sz="2200" dirty="0"/>
              <a:t>協同組合と労働組合の連帯は社会的連帯経済の発展にとり重要度が高い</a:t>
            </a:r>
          </a:p>
          <a:p>
            <a:r>
              <a:rPr lang="ja-JP" altLang="en-US" sz="2200" dirty="0"/>
              <a:t>搾取の被害者（経営者と労働者）同士の協力関係は搾取なき社会実現のために不可欠</a:t>
            </a:r>
          </a:p>
          <a:p>
            <a:r>
              <a:rPr lang="ja-JP" altLang="en-US" sz="2200" dirty="0"/>
              <a:t>このモデルをジェネラル・ユニオン方式と連動して全国に広げていく</a:t>
            </a: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C575BD54-034C-4BC0-A31C-B53628BF11AC}" type="slidenum">
              <a:rPr kumimoji="1" lang="ja-JP" altLang="en-US" smtClean="0"/>
              <a:t>17</a:t>
            </a:fld>
            <a:endParaRPr kumimoji="1" lang="ja-JP" altLang="en-US"/>
          </a:p>
        </p:txBody>
      </p:sp>
    </p:spTree>
    <p:extLst>
      <p:ext uri="{BB962C8B-B14F-4D97-AF65-F5344CB8AC3E}">
        <p14:creationId xmlns:p14="http://schemas.microsoft.com/office/powerpoint/2010/main" val="622642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41134E9C-9C91-4B1B-A6A2-057CF7A4D11B}"/>
              </a:ext>
            </a:extLst>
          </p:cNvPr>
          <p:cNvSpPr>
            <a:spLocks noGrp="1"/>
          </p:cNvSpPr>
          <p:nvPr>
            <p:ph idx="1"/>
          </p:nvPr>
        </p:nvSpPr>
        <p:spPr>
          <a:xfrm>
            <a:off x="587829" y="760289"/>
            <a:ext cx="11484306" cy="5342338"/>
          </a:xfrm>
        </p:spPr>
        <p:txBody>
          <a:bodyPr>
            <a:normAutofit/>
          </a:bodyPr>
          <a:lstStyle/>
          <a:p>
            <a:pPr marL="0" indent="0" algn="just">
              <a:spcAft>
                <a:spcPts val="0"/>
              </a:spcAft>
              <a:buNone/>
            </a:pPr>
            <a:r>
              <a:rPr lang="ja-JP" altLang="ja-JP" sz="3200" kern="100" dirty="0">
                <a:latin typeface="+mn-ea"/>
                <a:cs typeface="Times New Roman" panose="02020603050405020304" pitchFamily="18" charset="0"/>
              </a:rPr>
              <a:t>３）関生連帯組織と非営利組織との連帯</a:t>
            </a:r>
          </a:p>
          <a:p>
            <a:pPr algn="just">
              <a:spcAft>
                <a:spcPts val="0"/>
              </a:spcAft>
            </a:pPr>
            <a:r>
              <a:rPr lang="ja-JP" altLang="en-US" sz="2200" kern="100" dirty="0">
                <a:latin typeface="+mn-ea"/>
                <a:cs typeface="Times New Roman" panose="02020603050405020304" pitchFamily="18" charset="0"/>
              </a:rPr>
              <a:t>社会的連帯経済の発展には</a:t>
            </a:r>
            <a:r>
              <a:rPr lang="ja-JP" altLang="ja-JP" sz="2200" kern="100" dirty="0">
                <a:latin typeface="+mn-ea"/>
                <a:cs typeface="Times New Roman" panose="02020603050405020304" pitchFamily="18" charset="0"/>
              </a:rPr>
              <a:t>非営利組織を目覚めさせる運動が</a:t>
            </a:r>
            <a:r>
              <a:rPr lang="ja-JP" altLang="en-US" sz="2200" kern="100" dirty="0">
                <a:latin typeface="+mn-ea"/>
                <a:cs typeface="Times New Roman" panose="02020603050405020304" pitchFamily="18" charset="0"/>
              </a:rPr>
              <a:t>不可欠である</a:t>
            </a:r>
            <a:endParaRPr lang="ja-JP" altLang="ja-JP" sz="2200" kern="100" dirty="0">
              <a:latin typeface="+mn-ea"/>
              <a:cs typeface="Times New Roman" panose="02020603050405020304" pitchFamily="18" charset="0"/>
            </a:endParaRPr>
          </a:p>
          <a:p>
            <a:pPr algn="just">
              <a:spcAft>
                <a:spcPts val="0"/>
              </a:spcAft>
            </a:pPr>
            <a:r>
              <a:rPr lang="ja-JP" altLang="ja-JP" sz="2200" kern="100" dirty="0">
                <a:latin typeface="+mn-ea"/>
                <a:cs typeface="Times New Roman" panose="02020603050405020304" pitchFamily="18" charset="0"/>
              </a:rPr>
              <a:t>具体的には労協連合会と関生連帯組織の</a:t>
            </a:r>
            <a:r>
              <a:rPr lang="ja-JP" altLang="en-US" sz="2200" kern="100" dirty="0">
                <a:latin typeface="+mn-ea"/>
                <a:cs typeface="Times New Roman" panose="02020603050405020304" pitchFamily="18" charset="0"/>
              </a:rPr>
              <a:t>より強い</a:t>
            </a:r>
            <a:r>
              <a:rPr lang="ja-JP" altLang="ja-JP" sz="2200" kern="100" dirty="0">
                <a:latin typeface="+mn-ea"/>
                <a:cs typeface="Times New Roman" panose="02020603050405020304" pitchFamily="18" charset="0"/>
              </a:rPr>
              <a:t>連帯が望ましい</a:t>
            </a:r>
            <a:endParaRPr lang="en-US" altLang="ja-JP" sz="2200" kern="100" dirty="0">
              <a:latin typeface="+mn-ea"/>
              <a:cs typeface="Times New Roman" panose="02020603050405020304" pitchFamily="18" charset="0"/>
            </a:endParaRPr>
          </a:p>
          <a:p>
            <a:pPr algn="just">
              <a:spcAft>
                <a:spcPts val="0"/>
              </a:spcAft>
            </a:pPr>
            <a:r>
              <a:rPr lang="ja-JP" altLang="en-US" sz="2200" kern="100" dirty="0">
                <a:latin typeface="+mn-ea"/>
                <a:cs typeface="Times New Roman" panose="02020603050405020304" pitchFamily="18" charset="0"/>
              </a:rPr>
              <a:t>例：非営利組織の理念・価値をめぐるシンポジウム等を協同集会形式で開催していく</a:t>
            </a:r>
            <a:endParaRPr lang="ja-JP" altLang="ja-JP" sz="2200" kern="100" dirty="0">
              <a:latin typeface="+mn-ea"/>
              <a:cs typeface="Times New Roman" panose="02020603050405020304" pitchFamily="18" charset="0"/>
            </a:endParaRPr>
          </a:p>
          <a:p>
            <a:pPr marL="0" indent="0" algn="just">
              <a:spcAft>
                <a:spcPts val="0"/>
              </a:spcAft>
              <a:buNone/>
            </a:pPr>
            <a:endParaRPr lang="ja-JP" altLang="ja-JP" sz="800" kern="100" dirty="0">
              <a:latin typeface="+mn-ea"/>
              <a:cs typeface="Times New Roman" panose="02020603050405020304" pitchFamily="18" charset="0"/>
            </a:endParaRPr>
          </a:p>
          <a:p>
            <a:pPr marL="0" indent="0" algn="just">
              <a:spcAft>
                <a:spcPts val="0"/>
              </a:spcAft>
              <a:buNone/>
            </a:pPr>
            <a:r>
              <a:rPr lang="ja-JP" altLang="ja-JP" sz="3200" kern="100" dirty="0">
                <a:latin typeface="+mn-ea"/>
                <a:cs typeface="Times New Roman" panose="02020603050405020304" pitchFamily="18" charset="0"/>
              </a:rPr>
              <a:t>４）</a:t>
            </a:r>
            <a:r>
              <a:rPr lang="ja-JP" altLang="en-US" sz="3200" kern="100" dirty="0">
                <a:latin typeface="+mn-ea"/>
                <a:cs typeface="Times New Roman" panose="02020603050405020304" pitchFamily="18" charset="0"/>
              </a:rPr>
              <a:t>生コン株式会社</a:t>
            </a:r>
            <a:r>
              <a:rPr lang="ja-JP" altLang="ja-JP" sz="3200" kern="100" dirty="0">
                <a:latin typeface="+mn-ea"/>
                <a:cs typeface="Times New Roman" panose="02020603050405020304" pitchFamily="18" charset="0"/>
              </a:rPr>
              <a:t>から労働者協同組合への転換</a:t>
            </a:r>
          </a:p>
          <a:p>
            <a:pPr algn="just">
              <a:spcAft>
                <a:spcPts val="0"/>
              </a:spcAft>
            </a:pPr>
            <a:r>
              <a:rPr lang="ja-JP" altLang="ja-JP" sz="2200" kern="100" dirty="0">
                <a:latin typeface="+mn-ea"/>
                <a:cs typeface="Times New Roman" panose="02020603050405020304" pitchFamily="18" charset="0"/>
              </a:rPr>
              <a:t>労働者協同組合</a:t>
            </a:r>
            <a:r>
              <a:rPr lang="ja-JP" altLang="en-US" sz="2200" kern="100" dirty="0">
                <a:latin typeface="+mn-ea"/>
                <a:cs typeface="Times New Roman" panose="02020603050405020304" pitchFamily="18" charset="0"/>
              </a:rPr>
              <a:t>（労協）</a:t>
            </a:r>
            <a:r>
              <a:rPr lang="ja-JP" altLang="ja-JP" sz="2200" kern="100" dirty="0">
                <a:latin typeface="+mn-ea"/>
                <a:cs typeface="Times New Roman" panose="02020603050405020304" pitchFamily="18" charset="0"/>
              </a:rPr>
              <a:t>法成立後</a:t>
            </a:r>
            <a:r>
              <a:rPr lang="ja-JP" altLang="en-US" sz="2200" kern="100" dirty="0">
                <a:latin typeface="+mn-ea"/>
                <a:cs typeface="Times New Roman" panose="02020603050405020304" pitchFamily="18" charset="0"/>
              </a:rPr>
              <a:t>は、</a:t>
            </a:r>
            <a:r>
              <a:rPr lang="ja-JP" altLang="ja-JP" sz="2200" kern="100" dirty="0">
                <a:latin typeface="+mn-ea"/>
                <a:cs typeface="Times New Roman" panose="02020603050405020304" pitchFamily="18" charset="0"/>
              </a:rPr>
              <a:t>製造業・建設業</a:t>
            </a:r>
            <a:r>
              <a:rPr lang="ja-JP" altLang="en-US" sz="2200" kern="100" dirty="0">
                <a:latin typeface="+mn-ea"/>
                <a:cs typeface="Times New Roman" panose="02020603050405020304" pitchFamily="18" charset="0"/>
              </a:rPr>
              <a:t>・運輸</a:t>
            </a:r>
            <a:r>
              <a:rPr lang="ja-JP" altLang="ja-JP" sz="2200" kern="100" dirty="0">
                <a:latin typeface="+mn-ea"/>
                <a:cs typeface="Times New Roman" panose="02020603050405020304" pitchFamily="18" charset="0"/>
              </a:rPr>
              <a:t>での労協設立をめざす</a:t>
            </a:r>
          </a:p>
          <a:p>
            <a:pPr algn="just">
              <a:spcAft>
                <a:spcPts val="0"/>
              </a:spcAft>
            </a:pPr>
            <a:r>
              <a:rPr lang="ja-JP" altLang="ja-JP" sz="2200" kern="100" dirty="0">
                <a:latin typeface="+mn-ea"/>
                <a:cs typeface="Times New Roman" panose="02020603050405020304" pitchFamily="18" charset="0"/>
              </a:rPr>
              <a:t>生コン経営者の</a:t>
            </a:r>
            <a:r>
              <a:rPr lang="ja-JP" altLang="en-US" sz="2200" kern="100" dirty="0">
                <a:latin typeface="+mn-ea"/>
                <a:cs typeface="Times New Roman" panose="02020603050405020304" pitchFamily="18" charset="0"/>
              </a:rPr>
              <a:t>引退</a:t>
            </a:r>
            <a:r>
              <a:rPr lang="ja-JP" altLang="ja-JP" sz="2200" kern="100" dirty="0">
                <a:latin typeface="+mn-ea"/>
                <a:cs typeface="Times New Roman" panose="02020603050405020304" pitchFamily="18" charset="0"/>
              </a:rPr>
              <a:t>時に</a:t>
            </a:r>
            <a:r>
              <a:rPr lang="ja-JP" altLang="en-US" sz="2200" kern="100" dirty="0">
                <a:latin typeface="+mn-ea"/>
                <a:cs typeface="Times New Roman" panose="02020603050405020304" pitchFamily="18" charset="0"/>
              </a:rPr>
              <a:t>は、従業員に法人を譲渡し</a:t>
            </a:r>
            <a:r>
              <a:rPr lang="ja-JP" altLang="ja-JP" sz="2200" kern="100" dirty="0">
                <a:latin typeface="+mn-ea"/>
                <a:cs typeface="Times New Roman" panose="02020603050405020304" pitchFamily="18" charset="0"/>
              </a:rPr>
              <a:t>労協に</a:t>
            </a:r>
            <a:r>
              <a:rPr lang="ja-JP" altLang="en-US" sz="2200" kern="100" dirty="0">
                <a:latin typeface="+mn-ea"/>
                <a:cs typeface="Times New Roman" panose="02020603050405020304" pitchFamily="18" charset="0"/>
              </a:rPr>
              <a:t>転換する</a:t>
            </a:r>
            <a:r>
              <a:rPr lang="ja-JP" altLang="ja-JP" sz="2200" kern="100" dirty="0">
                <a:latin typeface="+mn-ea"/>
                <a:cs typeface="Times New Roman" panose="02020603050405020304" pitchFamily="18" charset="0"/>
              </a:rPr>
              <a:t>道を</a:t>
            </a:r>
            <a:r>
              <a:rPr lang="ja-JP" altLang="en-US" sz="2200" kern="100" dirty="0">
                <a:latin typeface="+mn-ea"/>
                <a:cs typeface="Times New Roman" panose="02020603050405020304" pitchFamily="18" charset="0"/>
              </a:rPr>
              <a:t>検討する</a:t>
            </a:r>
            <a:endParaRPr lang="en-US" altLang="ja-JP" sz="2200" kern="100" dirty="0">
              <a:latin typeface="+mn-ea"/>
              <a:cs typeface="Times New Roman" panose="02020603050405020304" pitchFamily="18" charset="0"/>
            </a:endParaRPr>
          </a:p>
          <a:p>
            <a:pPr algn="just">
              <a:spcAft>
                <a:spcPts val="0"/>
              </a:spcAft>
            </a:pPr>
            <a:r>
              <a:rPr lang="ja-JP" altLang="en-US" sz="2200" kern="100" dirty="0">
                <a:latin typeface="+mn-ea"/>
                <a:cs typeface="Times New Roman" panose="02020603050405020304" pitchFamily="18" charset="0"/>
              </a:rPr>
              <a:t>生コン企業の倒産時には、従業員による企業買収により労協に転換する道を検討する</a:t>
            </a:r>
            <a:endParaRPr lang="en-US" altLang="ja-JP" sz="2200" kern="100" dirty="0">
              <a:latin typeface="+mn-ea"/>
              <a:cs typeface="Times New Roman" panose="02020603050405020304" pitchFamily="18" charset="0"/>
            </a:endParaRPr>
          </a:p>
          <a:p>
            <a:pPr algn="just">
              <a:spcAft>
                <a:spcPts val="0"/>
              </a:spcAft>
            </a:pPr>
            <a:r>
              <a:rPr lang="ja-JP" altLang="en-US" sz="2200" kern="100" dirty="0">
                <a:latin typeface="+mn-ea"/>
                <a:cs typeface="Times New Roman" panose="02020603050405020304" pitchFamily="18" charset="0"/>
              </a:rPr>
              <a:t>従業員所有企業か労働者協同組合かの選択肢には長所・短所があり検討を要する</a:t>
            </a:r>
            <a:endParaRPr lang="en-US" altLang="ja-JP" sz="2200" kern="100" dirty="0">
              <a:latin typeface="+mn-ea"/>
              <a:cs typeface="Times New Roman" panose="02020603050405020304" pitchFamily="18" charset="0"/>
            </a:endParaRPr>
          </a:p>
          <a:p>
            <a:pPr algn="just">
              <a:spcAft>
                <a:spcPts val="0"/>
              </a:spcAft>
            </a:pPr>
            <a:r>
              <a:rPr lang="ja-JP" altLang="en-US" sz="2200" kern="100" dirty="0">
                <a:latin typeface="+mn-ea"/>
                <a:cs typeface="Times New Roman" panose="02020603050405020304" pitchFamily="18" charset="0"/>
              </a:rPr>
              <a:t>法人転換を容易にする法制度（負債免除、融資制度等）は政党等と検討する必要がある</a:t>
            </a:r>
            <a:endParaRPr lang="en-US" altLang="ja-JP" sz="2200" kern="100" dirty="0">
              <a:latin typeface="+mn-ea"/>
              <a:cs typeface="Times New Roman" panose="02020603050405020304" pitchFamily="18" charset="0"/>
            </a:endParaRPr>
          </a:p>
          <a:p>
            <a:pPr algn="just">
              <a:spcAft>
                <a:spcPts val="0"/>
              </a:spcAft>
            </a:pPr>
            <a:endParaRPr lang="en-US" altLang="ja-JP" dirty="0"/>
          </a:p>
          <a:p>
            <a:pPr marL="0" indent="0">
              <a:buNone/>
            </a:pPr>
            <a:endParaRPr kumimoji="1" lang="en-US" altLang="ja-JP" dirty="0"/>
          </a:p>
        </p:txBody>
      </p:sp>
      <p:sp>
        <p:nvSpPr>
          <p:cNvPr id="2" name="スライド番号プレースホルダー 1"/>
          <p:cNvSpPr>
            <a:spLocks noGrp="1"/>
          </p:cNvSpPr>
          <p:nvPr>
            <p:ph type="sldNum" sz="quarter" idx="12"/>
          </p:nvPr>
        </p:nvSpPr>
        <p:spPr/>
        <p:txBody>
          <a:bodyPr/>
          <a:lstStyle/>
          <a:p>
            <a:fld id="{C575BD54-034C-4BC0-A31C-B53628BF11AC}" type="slidenum">
              <a:rPr kumimoji="1" lang="ja-JP" altLang="en-US" smtClean="0"/>
              <a:t>18</a:t>
            </a:fld>
            <a:endParaRPr kumimoji="1" lang="ja-JP" altLang="en-US"/>
          </a:p>
        </p:txBody>
      </p:sp>
    </p:spTree>
    <p:extLst>
      <p:ext uri="{BB962C8B-B14F-4D97-AF65-F5344CB8AC3E}">
        <p14:creationId xmlns:p14="http://schemas.microsoft.com/office/powerpoint/2010/main" val="3853179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182BED-91C5-45DF-84F1-2E5011EEAFEA}"/>
              </a:ext>
            </a:extLst>
          </p:cNvPr>
          <p:cNvSpPr>
            <a:spLocks noGrp="1"/>
          </p:cNvSpPr>
          <p:nvPr>
            <p:ph type="title"/>
          </p:nvPr>
        </p:nvSpPr>
        <p:spPr>
          <a:xfrm>
            <a:off x="521208" y="438200"/>
            <a:ext cx="10959547" cy="656054"/>
          </a:xfrm>
        </p:spPr>
        <p:txBody>
          <a:bodyPr>
            <a:normAutofit fontScale="90000"/>
          </a:bodyPr>
          <a:lstStyle/>
          <a:p>
            <a:pPr algn="ctr"/>
            <a:r>
              <a:rPr kumimoji="1" lang="ja-JP" altLang="en-US" dirty="0">
                <a:latin typeface="+mn-ea"/>
                <a:ea typeface="+mn-ea"/>
              </a:rPr>
              <a:t>５</a:t>
            </a:r>
            <a:r>
              <a:rPr kumimoji="1" lang="en-US" altLang="ja-JP" dirty="0">
                <a:latin typeface="+mn-ea"/>
                <a:ea typeface="+mn-ea"/>
              </a:rPr>
              <a:t>) </a:t>
            </a:r>
            <a:r>
              <a:rPr kumimoji="1" lang="ja-JP" altLang="en-US" dirty="0">
                <a:latin typeface="+mn-ea"/>
                <a:ea typeface="+mn-ea"/>
              </a:rPr>
              <a:t>社会的連帯経済の</a:t>
            </a:r>
            <a:r>
              <a:rPr kumimoji="1" lang="ja-JP" altLang="en-US">
                <a:latin typeface="+mn-ea"/>
                <a:ea typeface="+mn-ea"/>
              </a:rPr>
              <a:t>実現戦略</a:t>
            </a:r>
            <a:endParaRPr kumimoji="1" lang="ja-JP" altLang="en-US" dirty="0">
              <a:latin typeface="+mn-ea"/>
              <a:ea typeface="+mn-ea"/>
            </a:endParaRPr>
          </a:p>
        </p:txBody>
      </p:sp>
      <p:sp>
        <p:nvSpPr>
          <p:cNvPr id="4" name="スライド番号プレースホルダー 3">
            <a:extLst>
              <a:ext uri="{FF2B5EF4-FFF2-40B4-BE49-F238E27FC236}">
                <a16:creationId xmlns:a16="http://schemas.microsoft.com/office/drawing/2014/main" id="{A2D528A3-2517-4DEB-BFF6-03A1B1285E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157C41-8797-4735-8D92-2B32F22930EB}" type="slidenum">
              <a:rPr kumimoji="1" lang="en-US" altLang="ja-JP"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en-US" altLang="ja-JP"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0E698F67-3851-41E7-A8EC-17346E1D532E}"/>
              </a:ext>
            </a:extLst>
          </p:cNvPr>
          <p:cNvSpPr txBox="1"/>
          <p:nvPr/>
        </p:nvSpPr>
        <p:spPr>
          <a:xfrm>
            <a:off x="353477" y="1539668"/>
            <a:ext cx="344913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労協法成立　                 →</a:t>
            </a:r>
          </a:p>
        </p:txBody>
      </p:sp>
      <p:sp>
        <p:nvSpPr>
          <p:cNvPr id="6" name="テキスト ボックス 5">
            <a:extLst>
              <a:ext uri="{FF2B5EF4-FFF2-40B4-BE49-F238E27FC236}">
                <a16:creationId xmlns:a16="http://schemas.microsoft.com/office/drawing/2014/main" id="{3928F995-021F-4271-B819-E4D2E9176A21}"/>
              </a:ext>
            </a:extLst>
          </p:cNvPr>
          <p:cNvSpPr txBox="1"/>
          <p:nvPr/>
        </p:nvSpPr>
        <p:spPr>
          <a:xfrm>
            <a:off x="372142" y="3859458"/>
            <a:ext cx="376782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労働組合と協同組合の連帯 →</a:t>
            </a:r>
          </a:p>
        </p:txBody>
      </p:sp>
      <p:sp>
        <p:nvSpPr>
          <p:cNvPr id="7" name="テキスト ボックス 6">
            <a:extLst>
              <a:ext uri="{FF2B5EF4-FFF2-40B4-BE49-F238E27FC236}">
                <a16:creationId xmlns:a16="http://schemas.microsoft.com/office/drawing/2014/main" id="{F593FA34-3F80-450F-A238-E5F697F2A18C}"/>
              </a:ext>
            </a:extLst>
          </p:cNvPr>
          <p:cNvSpPr txBox="1"/>
          <p:nvPr/>
        </p:nvSpPr>
        <p:spPr>
          <a:xfrm>
            <a:off x="415535" y="5165821"/>
            <a:ext cx="35753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政党との連携　　　    →</a:t>
            </a:r>
          </a:p>
        </p:txBody>
      </p:sp>
      <p:sp>
        <p:nvSpPr>
          <p:cNvPr id="8" name="テキスト ボックス 7">
            <a:extLst>
              <a:ext uri="{FF2B5EF4-FFF2-40B4-BE49-F238E27FC236}">
                <a16:creationId xmlns:a16="http://schemas.microsoft.com/office/drawing/2014/main" id="{99DBDD69-CCA8-413D-9ADE-280C0FBFA15D}"/>
              </a:ext>
            </a:extLst>
          </p:cNvPr>
          <p:cNvSpPr txBox="1"/>
          <p:nvPr/>
        </p:nvSpPr>
        <p:spPr>
          <a:xfrm>
            <a:off x="4021051" y="1330060"/>
            <a:ext cx="73294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製造・建設・運輸などの業界に労協を広げ協同組合の連帯を強める</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協同組合都市並びに社会的連帯経済都市を全国各地に建設する</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F79736C4-9EF7-488F-BC1F-C5B76A1233DA}"/>
              </a:ext>
            </a:extLst>
          </p:cNvPr>
          <p:cNvSpPr txBox="1"/>
          <p:nvPr/>
        </p:nvSpPr>
        <p:spPr>
          <a:xfrm>
            <a:off x="290394" y="2555470"/>
            <a:ext cx="35753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協同組合全国組織設立→</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762A1820-2E6C-433D-B1C5-CC812F0DDDED}"/>
              </a:ext>
            </a:extLst>
          </p:cNvPr>
          <p:cNvSpPr txBox="1"/>
          <p:nvPr/>
        </p:nvSpPr>
        <p:spPr>
          <a:xfrm>
            <a:off x="4247388" y="2206574"/>
            <a:ext cx="550468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生協の</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兆円仕入れ機構を創設する</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協同組合都市を各地に建設する</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非営利組織との連帯を強める</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協同組合連帯システムの創造（効率システム）</a:t>
            </a:r>
          </a:p>
        </p:txBody>
      </p:sp>
      <p:sp>
        <p:nvSpPr>
          <p:cNvPr id="11" name="テキスト ボックス 10">
            <a:extLst>
              <a:ext uri="{FF2B5EF4-FFF2-40B4-BE49-F238E27FC236}">
                <a16:creationId xmlns:a16="http://schemas.microsoft.com/office/drawing/2014/main" id="{532FEEF4-DA46-46EC-8A34-4B14050FCCCF}"/>
              </a:ext>
            </a:extLst>
          </p:cNvPr>
          <p:cNvSpPr txBox="1"/>
          <p:nvPr/>
        </p:nvSpPr>
        <p:spPr>
          <a:xfrm>
            <a:off x="4247388" y="3551473"/>
            <a:ext cx="732941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非営利組織を目覚めさせ連帯を強める</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系列下で搾取されている中小企業と労働組合の協力関係を強める</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業種別職種別ユニオンをジェネラルユニオンとして拡大する</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倒産企業の従業員買収を広げ労働者協同組合への道を多様化する</a:t>
            </a:r>
          </a:p>
        </p:txBody>
      </p:sp>
      <p:sp>
        <p:nvSpPr>
          <p:cNvPr id="12" name="テキスト ボックス 11">
            <a:extLst>
              <a:ext uri="{FF2B5EF4-FFF2-40B4-BE49-F238E27FC236}">
                <a16:creationId xmlns:a16="http://schemas.microsoft.com/office/drawing/2014/main" id="{9138D8E1-E281-4123-B447-5B12C010BC23}"/>
              </a:ext>
            </a:extLst>
          </p:cNvPr>
          <p:cNvSpPr txBox="1"/>
          <p:nvPr/>
        </p:nvSpPr>
        <p:spPr>
          <a:xfrm>
            <a:off x="4247388" y="4968997"/>
            <a:ext cx="769010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社会的連帯経済の理念・価値を共有し新たな政党を創設</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種々の法案の準備：社会的協同組合法（新たなセーフティネット創設）</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：倒産企業の従業員買収支援法</a:t>
            </a:r>
          </a:p>
        </p:txBody>
      </p:sp>
      <p:sp>
        <p:nvSpPr>
          <p:cNvPr id="3" name="左大かっこ 2">
            <a:extLst>
              <a:ext uri="{FF2B5EF4-FFF2-40B4-BE49-F238E27FC236}">
                <a16:creationId xmlns:a16="http://schemas.microsoft.com/office/drawing/2014/main" id="{9FBABBE9-F49E-4C6F-9BB5-8B6E66C4638C}"/>
              </a:ext>
            </a:extLst>
          </p:cNvPr>
          <p:cNvSpPr/>
          <p:nvPr/>
        </p:nvSpPr>
        <p:spPr>
          <a:xfrm>
            <a:off x="3973116" y="2248242"/>
            <a:ext cx="166854" cy="1076122"/>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4" name="左大かっこ 13">
            <a:extLst>
              <a:ext uri="{FF2B5EF4-FFF2-40B4-BE49-F238E27FC236}">
                <a16:creationId xmlns:a16="http://schemas.microsoft.com/office/drawing/2014/main" id="{6A3536CB-A8D1-44D7-8B80-4FA4DD64D8B0}"/>
              </a:ext>
            </a:extLst>
          </p:cNvPr>
          <p:cNvSpPr/>
          <p:nvPr/>
        </p:nvSpPr>
        <p:spPr>
          <a:xfrm>
            <a:off x="3906386" y="1417140"/>
            <a:ext cx="114665" cy="559251"/>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5" name="左大かっこ 14">
            <a:extLst>
              <a:ext uri="{FF2B5EF4-FFF2-40B4-BE49-F238E27FC236}">
                <a16:creationId xmlns:a16="http://schemas.microsoft.com/office/drawing/2014/main" id="{9E4599FB-EB96-43B4-99ED-4C0A564985B9}"/>
              </a:ext>
            </a:extLst>
          </p:cNvPr>
          <p:cNvSpPr/>
          <p:nvPr/>
        </p:nvSpPr>
        <p:spPr>
          <a:xfrm>
            <a:off x="4044548" y="5058518"/>
            <a:ext cx="95422" cy="719982"/>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6" name="左大かっこ 15">
            <a:extLst>
              <a:ext uri="{FF2B5EF4-FFF2-40B4-BE49-F238E27FC236}">
                <a16:creationId xmlns:a16="http://schemas.microsoft.com/office/drawing/2014/main" id="{4FC2F915-6EAF-42CA-9FA6-29885E3ED33B}"/>
              </a:ext>
            </a:extLst>
          </p:cNvPr>
          <p:cNvSpPr/>
          <p:nvPr/>
        </p:nvSpPr>
        <p:spPr>
          <a:xfrm>
            <a:off x="4071577" y="3582921"/>
            <a:ext cx="214836" cy="1076122"/>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AE768A4C-D6E9-4919-8AAE-C83416A26D35}"/>
              </a:ext>
            </a:extLst>
          </p:cNvPr>
          <p:cNvSpPr txBox="1"/>
          <p:nvPr/>
        </p:nvSpPr>
        <p:spPr>
          <a:xfrm>
            <a:off x="469244" y="6115785"/>
            <a:ext cx="3575304" cy="461665"/>
          </a:xfrm>
          <a:prstGeom prst="rect">
            <a:avLst/>
          </a:prstGeom>
          <a:noFill/>
        </p:spPr>
        <p:txBody>
          <a:bodyPr wrap="square" rtlCol="0">
            <a:spAutoFit/>
          </a:bodyPr>
          <a:lstStyle/>
          <a:p>
            <a:r>
              <a:rPr kumimoji="1" lang="ja-JP" altLang="en-US" sz="2400" dirty="0"/>
              <a:t>国際的連帯　　　　    →</a:t>
            </a:r>
          </a:p>
        </p:txBody>
      </p:sp>
      <p:sp>
        <p:nvSpPr>
          <p:cNvPr id="18" name="テキスト ボックス 17">
            <a:extLst>
              <a:ext uri="{FF2B5EF4-FFF2-40B4-BE49-F238E27FC236}">
                <a16:creationId xmlns:a16="http://schemas.microsoft.com/office/drawing/2014/main" id="{848A9790-87B0-4004-B819-F5CDDE828DB5}"/>
              </a:ext>
            </a:extLst>
          </p:cNvPr>
          <p:cNvSpPr txBox="1"/>
          <p:nvPr/>
        </p:nvSpPr>
        <p:spPr>
          <a:xfrm>
            <a:off x="4286413" y="6003718"/>
            <a:ext cx="6145416" cy="646331"/>
          </a:xfrm>
          <a:prstGeom prst="rect">
            <a:avLst/>
          </a:prstGeom>
          <a:noFill/>
        </p:spPr>
        <p:txBody>
          <a:bodyPr wrap="square" rtlCol="0">
            <a:spAutoFit/>
          </a:bodyPr>
          <a:lstStyle/>
          <a:p>
            <a:r>
              <a:rPr lang="ja-JP" altLang="en-US" dirty="0"/>
              <a:t>海外の労働組合他との連帯</a:t>
            </a:r>
            <a:endParaRPr lang="en-US" altLang="ja-JP" dirty="0"/>
          </a:p>
          <a:p>
            <a:r>
              <a:rPr kumimoji="1" lang="en-US" altLang="ja-JP" dirty="0"/>
              <a:t>ILO</a:t>
            </a:r>
            <a:r>
              <a:rPr kumimoji="1" lang="ja-JP" altLang="en-US" dirty="0" err="1"/>
              <a:t>への</a:t>
            </a:r>
            <a:r>
              <a:rPr kumimoji="1" lang="ja-JP" altLang="en-US" dirty="0"/>
              <a:t>提訴</a:t>
            </a:r>
          </a:p>
        </p:txBody>
      </p:sp>
      <p:pic>
        <p:nvPicPr>
          <p:cNvPr id="20" name="図 19">
            <a:extLst>
              <a:ext uri="{FF2B5EF4-FFF2-40B4-BE49-F238E27FC236}">
                <a16:creationId xmlns:a16="http://schemas.microsoft.com/office/drawing/2014/main" id="{4D5F89DF-7CFC-4FCC-B244-E78F8ADC18AA}"/>
              </a:ext>
            </a:extLst>
          </p:cNvPr>
          <p:cNvPicPr>
            <a:picLocks noChangeAspect="1"/>
          </p:cNvPicPr>
          <p:nvPr/>
        </p:nvPicPr>
        <p:blipFill>
          <a:blip r:embed="rId2"/>
          <a:stretch>
            <a:fillRect/>
          </a:stretch>
        </p:blipFill>
        <p:spPr>
          <a:xfrm>
            <a:off x="4087417" y="5934954"/>
            <a:ext cx="159971" cy="786524"/>
          </a:xfrm>
          <a:prstGeom prst="rect">
            <a:avLst/>
          </a:prstGeom>
        </p:spPr>
      </p:pic>
    </p:spTree>
    <p:extLst>
      <p:ext uri="{BB962C8B-B14F-4D97-AF65-F5344CB8AC3E}">
        <p14:creationId xmlns:p14="http://schemas.microsoft.com/office/powerpoint/2010/main" val="2539980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ABBEAA-0A91-4F7C-A08A-956A7664DBE9}"/>
              </a:ext>
            </a:extLst>
          </p:cNvPr>
          <p:cNvSpPr>
            <a:spLocks noGrp="1"/>
          </p:cNvSpPr>
          <p:nvPr>
            <p:ph type="title"/>
          </p:nvPr>
        </p:nvSpPr>
        <p:spPr>
          <a:xfrm>
            <a:off x="838200" y="365126"/>
            <a:ext cx="10515600" cy="754757"/>
          </a:xfrm>
        </p:spPr>
        <p:txBody>
          <a:bodyPr>
            <a:normAutofit fontScale="90000"/>
          </a:bodyPr>
          <a:lstStyle/>
          <a:p>
            <a:r>
              <a:rPr lang="ja-JP" altLang="en-US" dirty="0">
                <a:latin typeface="+mn-ea"/>
                <a:ea typeface="+mn-ea"/>
              </a:rPr>
              <a:t>１．武委員長の築いた連帯労組の戦略体系</a:t>
            </a:r>
            <a:endParaRPr kumimoji="1" lang="ja-JP" altLang="en-US" dirty="0">
              <a:latin typeface="+mn-ea"/>
              <a:ea typeface="+mn-ea"/>
            </a:endParaRPr>
          </a:p>
        </p:txBody>
      </p:sp>
      <p:sp>
        <p:nvSpPr>
          <p:cNvPr id="3" name="コンテンツ プレースホルダー 2">
            <a:extLst>
              <a:ext uri="{FF2B5EF4-FFF2-40B4-BE49-F238E27FC236}">
                <a16:creationId xmlns:a16="http://schemas.microsoft.com/office/drawing/2014/main" id="{0F111F6D-3CA8-437C-9AE1-2FD4B388C37C}"/>
              </a:ext>
            </a:extLst>
          </p:cNvPr>
          <p:cNvSpPr>
            <a:spLocks noGrp="1"/>
          </p:cNvSpPr>
          <p:nvPr>
            <p:ph idx="1"/>
          </p:nvPr>
        </p:nvSpPr>
        <p:spPr>
          <a:xfrm>
            <a:off x="684087" y="1414657"/>
            <a:ext cx="11291603" cy="5222449"/>
          </a:xfrm>
        </p:spPr>
        <p:txBody>
          <a:bodyPr>
            <a:normAutofit fontScale="92500" lnSpcReduction="10000"/>
          </a:bodyPr>
          <a:lstStyle/>
          <a:p>
            <a:pPr marL="0" indent="0" algn="just">
              <a:spcAft>
                <a:spcPts val="0"/>
              </a:spcAft>
              <a:buNone/>
            </a:pPr>
            <a:r>
              <a:rPr lang="ja-JP" altLang="en-US" sz="3200" kern="100" dirty="0">
                <a:latin typeface="游明朝" panose="02020400000000000000" pitchFamily="18" charset="-128"/>
                <a:ea typeface="游明朝" panose="02020400000000000000" pitchFamily="18" charset="-128"/>
                <a:cs typeface="Times New Roman" panose="02020603050405020304" pitchFamily="18" charset="0"/>
              </a:rPr>
              <a:t>１）闘いで掴んだ戦略と背景にある日本の産業構造の特殊性</a:t>
            </a:r>
            <a:endParaRPr lang="ja-JP" altLang="ja-JP" sz="3200" kern="100" dirty="0">
              <a:latin typeface="游明朝" panose="02020400000000000000" pitchFamily="18" charset="-128"/>
              <a:ea typeface="游明朝" panose="02020400000000000000" pitchFamily="18" charset="-128"/>
              <a:cs typeface="Times New Roman" panose="02020603050405020304" pitchFamily="18" charset="0"/>
            </a:endParaRPr>
          </a:p>
          <a:p>
            <a:r>
              <a:rPr lang="ja-JP" altLang="en-US" sz="2200" dirty="0">
                <a:latin typeface="+mn-ea"/>
              </a:rPr>
              <a:t>連帯労組は、</a:t>
            </a:r>
            <a:r>
              <a:rPr lang="en-US" altLang="ja-JP" sz="2200" dirty="0">
                <a:latin typeface="+mn-ea"/>
              </a:rPr>
              <a:t>1965</a:t>
            </a:r>
            <a:r>
              <a:rPr lang="ja-JP" altLang="en-US" sz="2200" dirty="0">
                <a:latin typeface="+mn-ea"/>
              </a:rPr>
              <a:t>年に、低賃金・長時間の奴隷的労働条件下の生コン産業で企業の枠をこえた</a:t>
            </a:r>
            <a:endParaRPr lang="en-US" altLang="ja-JP" sz="2200" dirty="0">
              <a:latin typeface="+mn-ea"/>
            </a:endParaRPr>
          </a:p>
          <a:p>
            <a:pPr marL="0" indent="0">
              <a:buNone/>
            </a:pPr>
            <a:r>
              <a:rPr lang="ja-JP" altLang="en-US" sz="2200" dirty="0">
                <a:latin typeface="+mn-ea"/>
              </a:rPr>
              <a:t>「産業別労働組合」として結成された</a:t>
            </a:r>
            <a:endParaRPr lang="en-US" altLang="ja-JP" sz="2200" dirty="0">
              <a:latin typeface="+mn-ea"/>
            </a:endParaRPr>
          </a:p>
          <a:p>
            <a:r>
              <a:rPr lang="ja-JP" altLang="en-US" sz="2200" dirty="0">
                <a:latin typeface="+mn-ea"/>
              </a:rPr>
              <a:t>「勝利の法則」と呼んでいる主な戦略は、第１に中小下請け企業の閉鎖や労働者解雇で攻撃してくる大企業のタテ支配に対し、集団交渉とストライキを力に、親企業である大企業の「背景資本」の「使用者責任」・「雇用責任」を追及し、雇用を保障させていく闘争路線である。第２は不況業種となり倒産と経営危機に陥る中小企業を「中小企業事業協同組合法」を活用して事業協同組合に組織し、労働者が中小企業経営者と協力して大企業のタテ系列支配と闘い、仕事と雇用を確保する産業政策にある。</a:t>
            </a:r>
            <a:endParaRPr lang="en-US" altLang="ja-JP" sz="2200" dirty="0">
              <a:latin typeface="+mn-ea"/>
            </a:endParaRPr>
          </a:p>
          <a:p>
            <a:r>
              <a:rPr lang="ja-JP" altLang="en-US" sz="2200" dirty="0">
                <a:latin typeface="+mn-ea"/>
              </a:rPr>
              <a:t>これらの戦略の結果、現在、連帯労組は近畿地方二府四県における生コン関連企業</a:t>
            </a:r>
            <a:r>
              <a:rPr lang="en-US" altLang="ja-JP" sz="2200" dirty="0">
                <a:latin typeface="+mn-ea"/>
              </a:rPr>
              <a:t>327</a:t>
            </a:r>
            <a:r>
              <a:rPr lang="ja-JP" altLang="en-US" sz="2200" dirty="0">
                <a:latin typeface="+mn-ea"/>
              </a:rPr>
              <a:t>社において、労組と協組の連携を追及し、大企業のタテ支配・収奪に対抗している。その渦中で、ストライキに対する権力による刑事弾圧・労組解体攻撃も一層苛酷さを増している。</a:t>
            </a:r>
            <a:endParaRPr lang="en-US" altLang="ja-JP" sz="2200" dirty="0">
              <a:latin typeface="+mn-ea"/>
            </a:endParaRPr>
          </a:p>
          <a:p>
            <a:r>
              <a:rPr lang="ja-JP" altLang="en-US" sz="2200" dirty="0">
                <a:latin typeface="+mn-ea"/>
              </a:rPr>
              <a:t>この闘いと戦略の背景には、第</a:t>
            </a:r>
            <a:r>
              <a:rPr lang="en-US" altLang="ja-JP" sz="2200" dirty="0">
                <a:latin typeface="+mn-ea"/>
              </a:rPr>
              <a:t>1</a:t>
            </a:r>
            <a:r>
              <a:rPr lang="ja-JP" altLang="en-US" sz="2200" dirty="0">
                <a:latin typeface="+mn-ea"/>
              </a:rPr>
              <a:t>に日本の労組のほとんどが企業別労働組合という特殊性、第</a:t>
            </a:r>
            <a:r>
              <a:rPr lang="en-US" altLang="ja-JP" sz="2200" dirty="0">
                <a:latin typeface="+mn-ea"/>
              </a:rPr>
              <a:t>2</a:t>
            </a:r>
            <a:r>
              <a:rPr lang="ja-JP" altLang="en-US" sz="2200" dirty="0">
                <a:latin typeface="+mn-ea"/>
              </a:rPr>
              <a:t>に大企業対中小企業（</a:t>
            </a:r>
            <a:r>
              <a:rPr lang="en-US" altLang="ja-JP" sz="2200" dirty="0">
                <a:latin typeface="+mn-ea"/>
              </a:rPr>
              <a:t>1</a:t>
            </a:r>
            <a:r>
              <a:rPr lang="ja-JP" altLang="en-US" sz="2200" dirty="0">
                <a:latin typeface="+mn-ea"/>
              </a:rPr>
              <a:t>％対</a:t>
            </a:r>
            <a:r>
              <a:rPr lang="en-US" altLang="ja-JP" sz="2200" dirty="0">
                <a:latin typeface="+mn-ea"/>
              </a:rPr>
              <a:t>99</a:t>
            </a:r>
            <a:r>
              <a:rPr lang="ja-JP" altLang="en-US" sz="2200" dirty="0">
                <a:latin typeface="+mn-ea"/>
              </a:rPr>
              <a:t>％）における下請け系列化による搾取・収奪という日本の産業構造の特殊性がある。つまり、中小企業には労働者を搾取する側面と大企業から収奪される側面の２つがある。労組の基本姿勢は中小企業の搾取と闘い、かつ大企業からの収奪に対して中小企業と団結して共に闘うということである。</a:t>
            </a:r>
            <a:endParaRPr lang="en-US" altLang="ja-JP" sz="2200" dirty="0">
              <a:latin typeface="+mn-ea"/>
            </a:endParaRPr>
          </a:p>
        </p:txBody>
      </p:sp>
      <p:sp>
        <p:nvSpPr>
          <p:cNvPr id="4" name="スライド番号プレースホルダー 3">
            <a:extLst>
              <a:ext uri="{FF2B5EF4-FFF2-40B4-BE49-F238E27FC236}">
                <a16:creationId xmlns:a16="http://schemas.microsoft.com/office/drawing/2014/main" id="{3381D01F-4251-4A0E-AB20-DE7F32758FDA}"/>
              </a:ext>
            </a:extLst>
          </p:cNvPr>
          <p:cNvSpPr>
            <a:spLocks noGrp="1"/>
          </p:cNvSpPr>
          <p:nvPr>
            <p:ph type="sldNum" sz="quarter" idx="12"/>
          </p:nvPr>
        </p:nvSpPr>
        <p:spPr/>
        <p:txBody>
          <a:bodyPr/>
          <a:lstStyle/>
          <a:p>
            <a:fld id="{C575BD54-034C-4BC0-A31C-B53628BF11AC}" type="slidenum">
              <a:rPr kumimoji="1" lang="ja-JP" altLang="en-US" smtClean="0"/>
              <a:t>2</a:t>
            </a:fld>
            <a:endParaRPr kumimoji="1" lang="ja-JP" altLang="en-US"/>
          </a:p>
        </p:txBody>
      </p:sp>
    </p:spTree>
    <p:extLst>
      <p:ext uri="{BB962C8B-B14F-4D97-AF65-F5344CB8AC3E}">
        <p14:creationId xmlns:p14="http://schemas.microsoft.com/office/powerpoint/2010/main" val="1000500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E07CF2C-AE9A-4496-946A-A644A15FD11B}"/>
              </a:ext>
            </a:extLst>
          </p:cNvPr>
          <p:cNvSpPr>
            <a:spLocks noGrp="1"/>
          </p:cNvSpPr>
          <p:nvPr>
            <p:ph idx="1"/>
          </p:nvPr>
        </p:nvSpPr>
        <p:spPr>
          <a:xfrm>
            <a:off x="560439" y="849579"/>
            <a:ext cx="11511695" cy="5602592"/>
          </a:xfrm>
        </p:spPr>
        <p:txBody>
          <a:bodyPr>
            <a:normAutofit/>
          </a:bodyPr>
          <a:lstStyle/>
          <a:p>
            <a:pPr marL="0" indent="0">
              <a:buNone/>
            </a:pPr>
            <a:r>
              <a:rPr lang="ja-JP" altLang="en-US" sz="3500" dirty="0"/>
              <a:t>２）</a:t>
            </a:r>
            <a:r>
              <a:rPr lang="ja-JP" altLang="en-US" sz="3200" dirty="0"/>
              <a:t>産業・地域・社会を変革する連帯労組の中・長期戦略</a:t>
            </a:r>
            <a:endParaRPr lang="ja-JP" altLang="en-US" sz="3500" dirty="0"/>
          </a:p>
          <a:p>
            <a:endParaRPr lang="en-US" altLang="ja-JP" sz="800" dirty="0"/>
          </a:p>
          <a:p>
            <a:r>
              <a:rPr lang="ja-JP" altLang="en-US" sz="2000" dirty="0"/>
              <a:t>「連帯労組の戦略」を近畿一円から全国の日本の産業に拡大する</a:t>
            </a:r>
          </a:p>
          <a:p>
            <a:r>
              <a:rPr lang="ja-JP" altLang="en-US" sz="2000" dirty="0"/>
              <a:t>「中小企業組合総合研究所」を設立し</a:t>
            </a:r>
            <a:r>
              <a:rPr lang="en-US" altLang="ja-JP" sz="2000" dirty="0"/>
              <a:t>『</a:t>
            </a:r>
            <a:r>
              <a:rPr lang="ja-JP" altLang="en-US" sz="2000" dirty="0"/>
              <a:t>提言</a:t>
            </a:r>
            <a:r>
              <a:rPr lang="en-US" altLang="ja-JP" sz="2000" dirty="0"/>
              <a:t>』</a:t>
            </a:r>
            <a:r>
              <a:rPr lang="ja-JP" altLang="en-US" sz="2000" dirty="0"/>
              <a:t>を発行し、技術継承のための「マイスター塾」を開設している。また、環境に優しい「グリーンコンクリート」を開発・研究し、青年を労組・協組幹部に養成するための教育機関「大阪労働学校・アソシエ」を設立した</a:t>
            </a:r>
          </a:p>
          <a:p>
            <a:r>
              <a:rPr lang="ja-JP" altLang="en-US" sz="2000" dirty="0"/>
              <a:t>労働学校に「社会的連帯経済研究会」を設置し全国ネットワークをめざす戦略を打ち出している</a:t>
            </a:r>
          </a:p>
          <a:p>
            <a:r>
              <a:rPr lang="ja-JP" altLang="en-US" sz="2000" dirty="0"/>
              <a:t>「連帯ユニオン議員ネット」を組織し自治体議員による自治体と社会的連帯経済の結合を推進している</a:t>
            </a:r>
          </a:p>
          <a:p>
            <a:r>
              <a:rPr lang="ja-JP" altLang="en-US" sz="2000" dirty="0"/>
              <a:t>太平洋セメントなどの多国籍セメント大企業支配に対し、「日韓労働者連帯」などの形でアジアにおける共同闘争を拡大している</a:t>
            </a:r>
          </a:p>
          <a:p>
            <a:r>
              <a:rPr lang="ja-JP" altLang="en-US" sz="2000" dirty="0"/>
              <a:t>連帯労組がめざすは、労働組合と協同組合が協力して大企業支配を打破し、労働者、消費者、地域のために活動する「社会的連帯経済」の担い手になり、社会変革をめざす「共生・協同」への道である</a:t>
            </a:r>
            <a:endParaRPr lang="en-US" altLang="ja-JP" sz="2000" dirty="0"/>
          </a:p>
        </p:txBody>
      </p:sp>
      <p:sp>
        <p:nvSpPr>
          <p:cNvPr id="4" name="スライド番号プレースホルダー 3">
            <a:extLst>
              <a:ext uri="{FF2B5EF4-FFF2-40B4-BE49-F238E27FC236}">
                <a16:creationId xmlns:a16="http://schemas.microsoft.com/office/drawing/2014/main" id="{43B415D5-D1AE-45FF-B1BE-6926B7E62223}"/>
              </a:ext>
            </a:extLst>
          </p:cNvPr>
          <p:cNvSpPr>
            <a:spLocks noGrp="1"/>
          </p:cNvSpPr>
          <p:nvPr>
            <p:ph type="sldNum" sz="quarter" idx="12"/>
          </p:nvPr>
        </p:nvSpPr>
        <p:spPr/>
        <p:txBody>
          <a:bodyPr/>
          <a:lstStyle/>
          <a:p>
            <a:fld id="{C575BD54-034C-4BC0-A31C-B53628BF11AC}" type="slidenum">
              <a:rPr kumimoji="1" lang="ja-JP" altLang="en-US" smtClean="0"/>
              <a:t>3</a:t>
            </a:fld>
            <a:endParaRPr kumimoji="1" lang="ja-JP" altLang="en-US"/>
          </a:p>
        </p:txBody>
      </p:sp>
    </p:spTree>
    <p:extLst>
      <p:ext uri="{BB962C8B-B14F-4D97-AF65-F5344CB8AC3E}">
        <p14:creationId xmlns:p14="http://schemas.microsoft.com/office/powerpoint/2010/main" val="4179820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20F823-4EEF-409B-A1C0-0555514B74F4}"/>
              </a:ext>
            </a:extLst>
          </p:cNvPr>
          <p:cNvSpPr>
            <a:spLocks noGrp="1"/>
          </p:cNvSpPr>
          <p:nvPr>
            <p:ph type="title"/>
          </p:nvPr>
        </p:nvSpPr>
        <p:spPr>
          <a:xfrm>
            <a:off x="381179" y="403968"/>
            <a:ext cx="10540695" cy="987512"/>
          </a:xfrm>
        </p:spPr>
        <p:txBody>
          <a:bodyPr>
            <a:normAutofit fontScale="90000"/>
          </a:bodyPr>
          <a:lstStyle/>
          <a:p>
            <a:pPr algn="ctr"/>
            <a:r>
              <a:rPr lang="ja-JP" altLang="en-US" dirty="0"/>
              <a:t>２．社会的連帯経済研究会の構想</a:t>
            </a:r>
            <a:br>
              <a:rPr lang="en-US" altLang="ja-JP" dirty="0"/>
            </a:br>
            <a:r>
              <a:rPr lang="ja-JP" altLang="en-US" sz="4000" dirty="0"/>
              <a:t>－体制論、文明論、戦略論－</a:t>
            </a:r>
            <a:endParaRPr kumimoji="1" lang="ja-JP" altLang="en-US" dirty="0"/>
          </a:p>
        </p:txBody>
      </p:sp>
      <p:sp>
        <p:nvSpPr>
          <p:cNvPr id="3" name="コンテンツ プレースホルダー 2">
            <a:extLst>
              <a:ext uri="{FF2B5EF4-FFF2-40B4-BE49-F238E27FC236}">
                <a16:creationId xmlns:a16="http://schemas.microsoft.com/office/drawing/2014/main" id="{BAC186CF-FA5B-4EB9-8958-1755AE892039}"/>
              </a:ext>
            </a:extLst>
          </p:cNvPr>
          <p:cNvSpPr>
            <a:spLocks noGrp="1"/>
          </p:cNvSpPr>
          <p:nvPr>
            <p:ph idx="1"/>
          </p:nvPr>
        </p:nvSpPr>
        <p:spPr>
          <a:xfrm>
            <a:off x="671660" y="1593467"/>
            <a:ext cx="11520340" cy="5018678"/>
          </a:xfrm>
        </p:spPr>
        <p:txBody>
          <a:bodyPr>
            <a:normAutofit fontScale="25000" lnSpcReduction="20000"/>
          </a:bodyPr>
          <a:lstStyle/>
          <a:p>
            <a:pPr marL="0" indent="0">
              <a:buNone/>
            </a:pPr>
            <a:r>
              <a:rPr kumimoji="1" lang="ja-JP" altLang="en-US" sz="12800" dirty="0"/>
              <a:t>１）方法論と構想</a:t>
            </a:r>
            <a:endParaRPr kumimoji="1" lang="en-US" altLang="ja-JP" sz="12800" dirty="0"/>
          </a:p>
          <a:p>
            <a:r>
              <a:rPr kumimoji="1" lang="ja-JP" altLang="en-US" sz="7500" dirty="0"/>
              <a:t>社会的連帯経済研究会とは</a:t>
            </a:r>
            <a:endParaRPr kumimoji="1" lang="en-US" altLang="ja-JP" sz="7500" dirty="0"/>
          </a:p>
          <a:p>
            <a:pPr marL="0" indent="0">
              <a:buNone/>
            </a:pPr>
            <a:r>
              <a:rPr kumimoji="1" lang="ja-JP" altLang="en-US" sz="4300" dirty="0"/>
              <a:t>　</a:t>
            </a:r>
            <a:r>
              <a:rPr kumimoji="1" lang="ja-JP" altLang="en-US" sz="8000" dirty="0">
                <a:latin typeface="+mn-ea"/>
              </a:rPr>
              <a:t>大阪労働学校アソシエ内に設置されている社会的連帯経済研究会のこと</a:t>
            </a:r>
            <a:endParaRPr kumimoji="1" lang="en-US" altLang="ja-JP" sz="8000" dirty="0">
              <a:latin typeface="+mn-ea"/>
            </a:endParaRPr>
          </a:p>
          <a:p>
            <a:pPr marL="0" indent="0">
              <a:buNone/>
            </a:pPr>
            <a:r>
              <a:rPr lang="ja-JP" altLang="en-US" sz="8000" dirty="0">
                <a:latin typeface="+mn-ea"/>
              </a:rPr>
              <a:t>  </a:t>
            </a:r>
            <a:r>
              <a:rPr kumimoji="1" lang="ja-JP" altLang="en-US" sz="8000" dirty="0">
                <a:latin typeface="+mn-ea"/>
              </a:rPr>
              <a:t>資本主義経済を超える新たな社会の体制論、文明論、戦略論を研究する研究会</a:t>
            </a:r>
            <a:endParaRPr kumimoji="1" lang="en-US" altLang="ja-JP" sz="8000" dirty="0">
              <a:latin typeface="+mn-ea"/>
            </a:endParaRPr>
          </a:p>
          <a:p>
            <a:pPr marL="0" indent="0">
              <a:buNone/>
            </a:pPr>
            <a:r>
              <a:rPr kumimoji="1" lang="ja-JP" altLang="en-US" sz="8000" dirty="0">
                <a:latin typeface="+mn-ea"/>
              </a:rPr>
              <a:t>  この体制論、文明論、戦略論を関生連帯組織の戦略論とつなぎ実現するのがこれからの課題</a:t>
            </a:r>
            <a:endParaRPr kumimoji="1" lang="en-US" altLang="ja-JP" sz="8000" dirty="0">
              <a:latin typeface="+mn-ea"/>
            </a:endParaRPr>
          </a:p>
          <a:p>
            <a:pPr marL="0" indent="0">
              <a:buNone/>
            </a:pPr>
            <a:endParaRPr kumimoji="1" lang="en-US" altLang="ja-JP" sz="2500" dirty="0"/>
          </a:p>
          <a:p>
            <a:r>
              <a:rPr kumimoji="1" lang="ja-JP" altLang="en-US" sz="9600" dirty="0"/>
              <a:t>文明論・経済体制論・戦略論の方法</a:t>
            </a:r>
            <a:endParaRPr kumimoji="1" lang="en-US" altLang="ja-JP" sz="9600" dirty="0"/>
          </a:p>
          <a:p>
            <a:pPr marL="0" indent="0">
              <a:buNone/>
            </a:pPr>
            <a:r>
              <a:rPr lang="ja-JP" altLang="en-US" sz="3100" dirty="0"/>
              <a:t>　  </a:t>
            </a:r>
            <a:r>
              <a:rPr lang="ja-JP" altLang="en-US" sz="8000" dirty="0"/>
              <a:t>資本主義経済矛盾分析→矛盾を克服する必要条件分析→ 必要条件を満足する社会の十分条件分析</a:t>
            </a:r>
            <a:endParaRPr lang="en-US" altLang="ja-JP" sz="8000" dirty="0"/>
          </a:p>
          <a:p>
            <a:pPr marL="0" indent="0">
              <a:buNone/>
            </a:pPr>
            <a:r>
              <a:rPr lang="ja-JP" altLang="en-US" sz="8000" dirty="0"/>
              <a:t>  </a:t>
            </a:r>
            <a:r>
              <a:rPr kumimoji="1" lang="ja-JP" altLang="en-US" sz="8000" dirty="0"/>
              <a:t>十分条件分析は「理念・価値」「制度・システム・メカニズム」分析からなる</a:t>
            </a:r>
            <a:endParaRPr kumimoji="1" lang="en-US" altLang="ja-JP" sz="8000" dirty="0"/>
          </a:p>
          <a:p>
            <a:pPr marL="0" indent="0">
              <a:buNone/>
            </a:pPr>
            <a:endParaRPr kumimoji="1" lang="en-US" altLang="ja-JP" sz="1200" dirty="0"/>
          </a:p>
          <a:p>
            <a:r>
              <a:rPr kumimoji="1" lang="ja-JP" altLang="en-US" sz="9600" dirty="0"/>
              <a:t>研究会の戦略論を関生連帯組織の戦略論と結合し実践する</a:t>
            </a:r>
            <a:endParaRPr kumimoji="1" lang="en-US" altLang="ja-JP" sz="9600" dirty="0"/>
          </a:p>
          <a:p>
            <a:pPr marL="0" indent="0">
              <a:buNone/>
            </a:pPr>
            <a:r>
              <a:rPr kumimoji="1" lang="ja-JP" altLang="en-US" sz="3100" dirty="0"/>
              <a:t>　      </a:t>
            </a:r>
            <a:r>
              <a:rPr lang="ja-JP" altLang="en-US" sz="8000" dirty="0"/>
              <a:t>関生連帯労組と協組の内部改革（労働者協同組合の導入）</a:t>
            </a:r>
            <a:endParaRPr lang="en-US" altLang="ja-JP" sz="8000" dirty="0"/>
          </a:p>
          <a:p>
            <a:pPr marL="0" indent="0">
              <a:buNone/>
            </a:pPr>
            <a:r>
              <a:rPr lang="ja-JP" altLang="en-US" sz="8000" dirty="0"/>
              <a:t>　全国の労働組合・協同組合との連帯の拡大</a:t>
            </a:r>
            <a:endParaRPr lang="en-US" altLang="ja-JP" sz="8000" dirty="0"/>
          </a:p>
          <a:p>
            <a:pPr marL="0" indent="0">
              <a:buNone/>
            </a:pPr>
            <a:r>
              <a:rPr lang="ja-JP" altLang="en-US" sz="8000" dirty="0"/>
              <a:t>　非営利組織を目覚めさせる戦略の実施</a:t>
            </a:r>
            <a:endParaRPr lang="en-US" altLang="ja-JP" sz="8000" dirty="0"/>
          </a:p>
          <a:p>
            <a:pPr marL="0" indent="0">
              <a:buNone/>
            </a:pPr>
            <a:r>
              <a:rPr kumimoji="1" lang="ja-JP" altLang="en-US" sz="8000" dirty="0"/>
              <a:t>　世界の仲間と連帯する　</a:t>
            </a:r>
            <a:endParaRPr kumimoji="1" lang="en-US" altLang="ja-JP" sz="7200" dirty="0"/>
          </a:p>
        </p:txBody>
      </p:sp>
      <p:sp>
        <p:nvSpPr>
          <p:cNvPr id="4" name="スライド番号プレースホルダー 3"/>
          <p:cNvSpPr>
            <a:spLocks noGrp="1"/>
          </p:cNvSpPr>
          <p:nvPr>
            <p:ph type="sldNum" sz="quarter" idx="12"/>
          </p:nvPr>
        </p:nvSpPr>
        <p:spPr/>
        <p:txBody>
          <a:bodyPr/>
          <a:lstStyle/>
          <a:p>
            <a:fld id="{C575BD54-034C-4BC0-A31C-B53628BF11AC}" type="slidenum">
              <a:rPr kumimoji="1" lang="ja-JP" altLang="en-US" smtClean="0"/>
              <a:t>4</a:t>
            </a:fld>
            <a:endParaRPr kumimoji="1" lang="ja-JP" altLang="en-US"/>
          </a:p>
        </p:txBody>
      </p:sp>
    </p:spTree>
    <p:extLst>
      <p:ext uri="{BB962C8B-B14F-4D97-AF65-F5344CB8AC3E}">
        <p14:creationId xmlns:p14="http://schemas.microsoft.com/office/powerpoint/2010/main" val="210419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60710A-59CC-4EED-88C0-F2EA19F1C957}"/>
              </a:ext>
            </a:extLst>
          </p:cNvPr>
          <p:cNvSpPr>
            <a:spLocks noGrp="1"/>
          </p:cNvSpPr>
          <p:nvPr>
            <p:ph type="title"/>
          </p:nvPr>
        </p:nvSpPr>
        <p:spPr>
          <a:xfrm>
            <a:off x="838200" y="365125"/>
            <a:ext cx="9776381" cy="893659"/>
          </a:xfrm>
        </p:spPr>
        <p:txBody>
          <a:bodyPr>
            <a:normAutofit/>
          </a:bodyPr>
          <a:lstStyle/>
          <a:p>
            <a:r>
              <a:rPr kumimoji="1" lang="ja-JP" altLang="en-US" sz="3600" dirty="0"/>
              <a:t>２）資本主義パラダイム転換の必要条件</a:t>
            </a:r>
          </a:p>
        </p:txBody>
      </p:sp>
      <p:sp>
        <p:nvSpPr>
          <p:cNvPr id="3" name="コンテンツ プレースホルダー 2">
            <a:extLst>
              <a:ext uri="{FF2B5EF4-FFF2-40B4-BE49-F238E27FC236}">
                <a16:creationId xmlns:a16="http://schemas.microsoft.com/office/drawing/2014/main" id="{61FC33AA-A124-45FF-B29E-3A5C2B13671A}"/>
              </a:ext>
            </a:extLst>
          </p:cNvPr>
          <p:cNvSpPr>
            <a:spLocks noGrp="1"/>
          </p:cNvSpPr>
          <p:nvPr>
            <p:ph idx="1"/>
          </p:nvPr>
        </p:nvSpPr>
        <p:spPr>
          <a:xfrm>
            <a:off x="452063" y="1496291"/>
            <a:ext cx="11625142" cy="4996584"/>
          </a:xfrm>
        </p:spPr>
        <p:txBody>
          <a:bodyPr>
            <a:normAutofit fontScale="85000" lnSpcReduction="20000"/>
          </a:bodyPr>
          <a:lstStyle/>
          <a:p>
            <a:pPr marL="0" indent="0">
              <a:buNone/>
            </a:pPr>
            <a:r>
              <a:rPr kumimoji="1" lang="ja-JP" altLang="en-US" dirty="0"/>
              <a:t>自由主義思想→　正義・公正が無視されており、自由と正義を両立させる思想</a:t>
            </a:r>
            <a:endParaRPr kumimoji="1" lang="en-US" altLang="ja-JP" dirty="0"/>
          </a:p>
          <a:p>
            <a:pPr marL="0" indent="0">
              <a:buNone/>
            </a:pPr>
            <a:r>
              <a:rPr kumimoji="1" lang="ja-JP" altLang="en-US" dirty="0"/>
              <a:t>　　　　　　　　に転換する（必要がある；以下同様）</a:t>
            </a:r>
            <a:endParaRPr kumimoji="1" lang="en-US" altLang="ja-JP" dirty="0"/>
          </a:p>
          <a:p>
            <a:pPr marL="0" indent="0">
              <a:buNone/>
            </a:pPr>
            <a:r>
              <a:rPr lang="ja-JP" altLang="en-US" dirty="0"/>
              <a:t>営利動機　　→　欲の前提ではなく人間社会の真の目的をめざす動機に転換する</a:t>
            </a:r>
            <a:endParaRPr lang="en-US" altLang="ja-JP" dirty="0"/>
          </a:p>
          <a:p>
            <a:pPr marL="0" indent="0">
              <a:buNone/>
            </a:pPr>
            <a:r>
              <a:rPr lang="ja-JP" altLang="en-US" dirty="0"/>
              <a:t>　　　　　　　　</a:t>
            </a:r>
            <a:endParaRPr lang="en-US" altLang="ja-JP" dirty="0"/>
          </a:p>
          <a:p>
            <a:pPr marL="0" indent="0">
              <a:buNone/>
            </a:pPr>
            <a:r>
              <a:rPr kumimoji="1" lang="ja-JP" altLang="en-US" dirty="0"/>
              <a:t>競争システム→　強者に有利なシステムを協力・連帯システムに転換する</a:t>
            </a:r>
            <a:endParaRPr kumimoji="1" lang="en-US" altLang="ja-JP" dirty="0"/>
          </a:p>
          <a:p>
            <a:pPr marL="0" indent="0">
              <a:buNone/>
            </a:pPr>
            <a:endParaRPr kumimoji="1" lang="en-US" altLang="ja-JP" dirty="0"/>
          </a:p>
          <a:p>
            <a:pPr marL="0" indent="0">
              <a:buNone/>
            </a:pPr>
            <a:r>
              <a:rPr lang="ja-JP" altLang="en-US" dirty="0"/>
              <a:t>市場システム→　公益分野を規制する市場システムへの転換と、資源の有効利用の</a:t>
            </a:r>
            <a:endParaRPr lang="en-US" altLang="ja-JP" dirty="0"/>
          </a:p>
          <a:p>
            <a:pPr marL="0" indent="0">
              <a:buNone/>
            </a:pPr>
            <a:r>
              <a:rPr lang="ja-JP" altLang="en-US" dirty="0"/>
              <a:t>　　　　　　　　ための計画の導入、投機市場の廃止に転換する</a:t>
            </a:r>
            <a:endParaRPr lang="en-US" altLang="ja-JP" dirty="0"/>
          </a:p>
          <a:p>
            <a:pPr marL="0" indent="0">
              <a:buNone/>
            </a:pPr>
            <a:r>
              <a:rPr kumimoji="1" lang="ja-JP" altLang="en-US" dirty="0"/>
              <a:t>政府システム→　権力者のシステムではなく、市民社会と連帯する政府システム</a:t>
            </a:r>
            <a:endParaRPr kumimoji="1" lang="en-US" altLang="ja-JP" dirty="0"/>
          </a:p>
          <a:p>
            <a:pPr marL="0" indent="0">
              <a:buNone/>
            </a:pPr>
            <a:r>
              <a:rPr kumimoji="1" lang="ja-JP" altLang="en-US" dirty="0"/>
              <a:t>　　　　　　　　に転換する</a:t>
            </a:r>
            <a:endParaRPr kumimoji="1" lang="en-US" altLang="ja-JP" dirty="0"/>
          </a:p>
          <a:p>
            <a:pPr marL="0" indent="0">
              <a:buNone/>
            </a:pPr>
            <a:endParaRPr lang="en-US" altLang="ja-JP" dirty="0"/>
          </a:p>
          <a:p>
            <a:pPr marL="0" indent="0">
              <a:buNone/>
            </a:pPr>
            <a:r>
              <a:rPr kumimoji="1" lang="ja-JP" altLang="en-US" dirty="0"/>
              <a:t>世界は危機（システム・人間性・地球環境の危機）に満ちており、危機のどれもが資本主義パラダイムと直結する段階に入っている。</a:t>
            </a:r>
          </a:p>
        </p:txBody>
      </p:sp>
      <p:sp>
        <p:nvSpPr>
          <p:cNvPr id="4" name="スライド番号プレースホルダー 3"/>
          <p:cNvSpPr>
            <a:spLocks noGrp="1"/>
          </p:cNvSpPr>
          <p:nvPr>
            <p:ph type="sldNum" sz="quarter" idx="12"/>
          </p:nvPr>
        </p:nvSpPr>
        <p:spPr/>
        <p:txBody>
          <a:bodyPr/>
          <a:lstStyle/>
          <a:p>
            <a:fld id="{C575BD54-034C-4BC0-A31C-B53628BF11AC}" type="slidenum">
              <a:rPr kumimoji="1" lang="ja-JP" altLang="en-US" smtClean="0"/>
              <a:t>5</a:t>
            </a:fld>
            <a:endParaRPr kumimoji="1" lang="ja-JP" altLang="en-US"/>
          </a:p>
        </p:txBody>
      </p:sp>
    </p:spTree>
    <p:extLst>
      <p:ext uri="{BB962C8B-B14F-4D97-AF65-F5344CB8AC3E}">
        <p14:creationId xmlns:p14="http://schemas.microsoft.com/office/powerpoint/2010/main" val="3984338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F49205-7F44-4C29-82E2-567EC672D3A4}"/>
              </a:ext>
            </a:extLst>
          </p:cNvPr>
          <p:cNvSpPr>
            <a:spLocks noGrp="1"/>
          </p:cNvSpPr>
          <p:nvPr>
            <p:ph type="title"/>
          </p:nvPr>
        </p:nvSpPr>
        <p:spPr>
          <a:xfrm>
            <a:off x="838200" y="365125"/>
            <a:ext cx="10515600" cy="970515"/>
          </a:xfrm>
        </p:spPr>
        <p:txBody>
          <a:bodyPr>
            <a:normAutofit/>
          </a:bodyPr>
          <a:lstStyle/>
          <a:p>
            <a:r>
              <a:rPr kumimoji="1" lang="ja-JP" altLang="en-US" sz="4000" dirty="0"/>
              <a:t>３）社会的連帯経済にみる経済体制論の例</a:t>
            </a:r>
          </a:p>
        </p:txBody>
      </p:sp>
      <p:sp>
        <p:nvSpPr>
          <p:cNvPr id="3" name="コンテンツ プレースホルダー 2">
            <a:extLst>
              <a:ext uri="{FF2B5EF4-FFF2-40B4-BE49-F238E27FC236}">
                <a16:creationId xmlns:a16="http://schemas.microsoft.com/office/drawing/2014/main" id="{80226DA5-09CA-4F1F-9385-431BD5BF8B8F}"/>
              </a:ext>
            </a:extLst>
          </p:cNvPr>
          <p:cNvSpPr>
            <a:spLocks noGrp="1"/>
          </p:cNvSpPr>
          <p:nvPr>
            <p:ph idx="1"/>
          </p:nvPr>
        </p:nvSpPr>
        <p:spPr>
          <a:xfrm>
            <a:off x="349321" y="2198670"/>
            <a:ext cx="11537879" cy="3843356"/>
          </a:xfrm>
        </p:spPr>
        <p:txBody>
          <a:bodyPr>
            <a:normAutofit fontScale="92500" lnSpcReduction="10000"/>
          </a:bodyPr>
          <a:lstStyle/>
          <a:p>
            <a:r>
              <a:rPr lang="ja-JP" altLang="en-US" dirty="0"/>
              <a:t>理念・価値とそれを実現する制度・システム</a:t>
            </a:r>
            <a:endParaRPr lang="en-US" altLang="ja-JP" dirty="0"/>
          </a:p>
          <a:p>
            <a:pPr indent="0" algn="just">
              <a:spcAft>
                <a:spcPts val="0"/>
              </a:spcAft>
              <a:buNone/>
            </a:pPr>
            <a:r>
              <a:rPr lang="ja-JP" altLang="ja-JP" sz="2000" kern="100" dirty="0">
                <a:latin typeface="+mn-ea"/>
                <a:cs typeface="Times New Roman" panose="02020603050405020304" pitchFamily="18" charset="0"/>
              </a:rPr>
              <a:t>連帯・公正という価値：報酬・雇用の連帯、海外協同組合との連帯等を実現する制度</a:t>
            </a:r>
          </a:p>
          <a:p>
            <a:pPr indent="0" algn="just">
              <a:spcAft>
                <a:spcPts val="0"/>
              </a:spcAft>
              <a:buNone/>
            </a:pPr>
            <a:r>
              <a:rPr lang="ja-JP" altLang="ja-JP" sz="2000" kern="100" dirty="0">
                <a:latin typeface="Century" panose="02040604050505020304" pitchFamily="18" charset="0"/>
                <a:ea typeface="ＭＳ 明朝" panose="02020609040205080304" pitchFamily="17" charset="-128"/>
                <a:cs typeface="Times New Roman" panose="02020603050405020304" pitchFamily="18" charset="0"/>
              </a:rPr>
              <a:t>参加・民主主義の価値実現：意思決定制度、所有制度、剰余分配制度</a:t>
            </a:r>
          </a:p>
          <a:p>
            <a:pPr indent="0" algn="just">
              <a:spcAft>
                <a:spcPts val="0"/>
              </a:spcAft>
              <a:buNone/>
            </a:pPr>
            <a:r>
              <a:rPr lang="ja-JP" altLang="ja-JP" sz="2000" kern="100" dirty="0">
                <a:latin typeface="Century" panose="02040604050505020304" pitchFamily="18" charset="0"/>
                <a:ea typeface="ＭＳ 明朝" panose="02020609040205080304" pitchFamily="17" charset="-128"/>
                <a:cs typeface="Times New Roman" panose="02020603050405020304" pitchFamily="18" charset="0"/>
              </a:rPr>
              <a:t>協同組合教育という価値実現：労働と教育をセットにした制度</a:t>
            </a:r>
            <a:endParaRPr lang="en-US"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pPr indent="0" algn="just">
              <a:spcAft>
                <a:spcPts val="0"/>
              </a:spcAft>
              <a:buNone/>
            </a:pPr>
            <a:endParaRPr lang="ja-JP" altLang="ja-JP" sz="900" kern="100" dirty="0">
              <a:latin typeface="Century" panose="02040604050505020304" pitchFamily="18" charset="0"/>
              <a:ea typeface="ＭＳ 明朝" panose="02020609040205080304" pitchFamily="17" charset="-128"/>
              <a:cs typeface="Times New Roman" panose="02020603050405020304" pitchFamily="18" charset="0"/>
            </a:endParaRPr>
          </a:p>
          <a:p>
            <a:r>
              <a:rPr lang="ja-JP" altLang="en-US" dirty="0"/>
              <a:t>効率実現のための制度・システム・メカニズム</a:t>
            </a:r>
            <a:endParaRPr lang="en-US" altLang="ja-JP" dirty="0"/>
          </a:p>
          <a:p>
            <a:pPr marL="0" indent="0" algn="just">
              <a:spcAft>
                <a:spcPts val="0"/>
              </a:spcAft>
              <a:buNone/>
            </a:pPr>
            <a:r>
              <a:rPr lang="ja-JP" altLang="en-US" sz="2000" kern="100" dirty="0">
                <a:latin typeface="+mn-ea"/>
                <a:cs typeface="Times New Roman" panose="02020603050405020304" pitchFamily="18" charset="0"/>
              </a:rPr>
              <a:t>　</a:t>
            </a:r>
            <a:r>
              <a:rPr lang="ja-JP" altLang="ja-JP" sz="2000" kern="100" dirty="0">
                <a:latin typeface="+mn-ea"/>
                <a:cs typeface="Times New Roman" panose="02020603050405020304" pitchFamily="18" charset="0"/>
              </a:rPr>
              <a:t>協同組合ガバナンス制度、第二種協同組合制度、投資・雇用のリスク分散制度</a:t>
            </a:r>
            <a:r>
              <a:rPr lang="ja-JP" altLang="en-US" sz="2000" kern="100" dirty="0">
                <a:latin typeface="+mn-ea"/>
                <a:cs typeface="Times New Roman" panose="02020603050405020304" pitchFamily="18" charset="0"/>
              </a:rPr>
              <a:t>、混合型所有制度</a:t>
            </a:r>
            <a:r>
              <a:rPr lang="ja-JP" altLang="ja-JP" sz="2000" kern="100" dirty="0">
                <a:latin typeface="+mn-ea"/>
                <a:cs typeface="Times New Roman" panose="02020603050405020304" pitchFamily="18" charset="0"/>
              </a:rPr>
              <a:t>等</a:t>
            </a:r>
          </a:p>
          <a:p>
            <a:endParaRPr kumimoji="1" lang="en-US" altLang="ja-JP" dirty="0"/>
          </a:p>
          <a:p>
            <a:pPr marL="0" indent="0">
              <a:buNone/>
            </a:pPr>
            <a:r>
              <a:rPr lang="ja-JP" altLang="ja-JP" sz="2400" dirty="0">
                <a:latin typeface="+mn-ea"/>
                <a:cs typeface="Times New Roman" panose="02020603050405020304" pitchFamily="18" charset="0"/>
              </a:rPr>
              <a:t>（制度とその集合であるシステムは</a:t>
            </a:r>
            <a:r>
              <a:rPr lang="ja-JP" altLang="en-US" sz="2400" dirty="0">
                <a:latin typeface="+mn-ea"/>
                <a:cs typeface="Times New Roman" panose="02020603050405020304" pitchFamily="18" charset="0"/>
              </a:rPr>
              <a:t>、</a:t>
            </a:r>
            <a:r>
              <a:rPr lang="ja-JP" altLang="ja-JP" sz="2400" dirty="0">
                <a:latin typeface="+mn-ea"/>
                <a:cs typeface="Times New Roman" panose="02020603050405020304" pitchFamily="18" charset="0"/>
              </a:rPr>
              <a:t>経済理論的メカニズムを発生させ効率を高める</a:t>
            </a:r>
            <a:r>
              <a:rPr lang="ja-JP" altLang="en-US" sz="2400" dirty="0">
                <a:latin typeface="+mn-ea"/>
                <a:cs typeface="Times New Roman" panose="02020603050405020304" pitchFamily="18" charset="0"/>
              </a:rPr>
              <a:t>。例えば私有と共有の「混合型所有制度」は効率が最も高い。</a:t>
            </a:r>
            <a:r>
              <a:rPr lang="ja-JP" altLang="ja-JP" sz="2400" dirty="0">
                <a:latin typeface="+mn-ea"/>
                <a:cs typeface="Times New Roman" panose="02020603050405020304" pitchFamily="18" charset="0"/>
              </a:rPr>
              <a:t>）</a:t>
            </a:r>
            <a:endParaRPr kumimoji="1" lang="ja-JP" altLang="en-US" sz="2400" dirty="0">
              <a:latin typeface="+mn-ea"/>
            </a:endParaRPr>
          </a:p>
        </p:txBody>
      </p:sp>
      <p:sp>
        <p:nvSpPr>
          <p:cNvPr id="4" name="テキスト ボックス 3">
            <a:extLst>
              <a:ext uri="{FF2B5EF4-FFF2-40B4-BE49-F238E27FC236}">
                <a16:creationId xmlns:a16="http://schemas.microsoft.com/office/drawing/2014/main" id="{A9AF15B3-45ED-4432-B7D1-6D7FE01D719A}"/>
              </a:ext>
            </a:extLst>
          </p:cNvPr>
          <p:cNvSpPr txBox="1"/>
          <p:nvPr/>
        </p:nvSpPr>
        <p:spPr>
          <a:xfrm>
            <a:off x="838200" y="1466181"/>
            <a:ext cx="5562600" cy="523220"/>
          </a:xfrm>
          <a:prstGeom prst="rect">
            <a:avLst/>
          </a:prstGeom>
          <a:noFill/>
        </p:spPr>
        <p:txBody>
          <a:bodyPr wrap="square" rtlCol="0">
            <a:spAutoFit/>
          </a:bodyPr>
          <a:lstStyle/>
          <a:p>
            <a:r>
              <a:rPr kumimoji="1" lang="ja-JP" altLang="en-US" sz="2800" b="1" dirty="0"/>
              <a:t>＜モンドラゴン協同組合の場合＞</a:t>
            </a:r>
          </a:p>
        </p:txBody>
      </p:sp>
      <p:sp>
        <p:nvSpPr>
          <p:cNvPr id="5" name="スライド番号プレースホルダー 4"/>
          <p:cNvSpPr>
            <a:spLocks noGrp="1"/>
          </p:cNvSpPr>
          <p:nvPr>
            <p:ph type="sldNum" sz="quarter" idx="12"/>
          </p:nvPr>
        </p:nvSpPr>
        <p:spPr/>
        <p:txBody>
          <a:bodyPr/>
          <a:lstStyle/>
          <a:p>
            <a:fld id="{C575BD54-034C-4BC0-A31C-B53628BF11AC}" type="slidenum">
              <a:rPr kumimoji="1" lang="ja-JP" altLang="en-US" smtClean="0"/>
              <a:t>6</a:t>
            </a:fld>
            <a:endParaRPr kumimoji="1" lang="ja-JP" altLang="en-US"/>
          </a:p>
        </p:txBody>
      </p:sp>
    </p:spTree>
    <p:extLst>
      <p:ext uri="{BB962C8B-B14F-4D97-AF65-F5344CB8AC3E}">
        <p14:creationId xmlns:p14="http://schemas.microsoft.com/office/powerpoint/2010/main" val="2965913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BAAE838-5417-4CF8-A413-4FAB4D6E071B}"/>
              </a:ext>
            </a:extLst>
          </p:cNvPr>
          <p:cNvSpPr>
            <a:spLocks noGrp="1"/>
          </p:cNvSpPr>
          <p:nvPr>
            <p:ph idx="1"/>
          </p:nvPr>
        </p:nvSpPr>
        <p:spPr>
          <a:xfrm>
            <a:off x="769276" y="1345915"/>
            <a:ext cx="11275240" cy="4751798"/>
          </a:xfrm>
        </p:spPr>
        <p:txBody>
          <a:bodyPr>
            <a:normAutofit/>
          </a:bodyPr>
          <a:lstStyle/>
          <a:p>
            <a:r>
              <a:rPr kumimoji="1" lang="ja-JP" altLang="en-US" dirty="0"/>
              <a:t>理念・価値とそれを実現する制度・システム</a:t>
            </a:r>
            <a:endParaRPr kumimoji="1" lang="en-US" altLang="ja-JP" dirty="0"/>
          </a:p>
          <a:p>
            <a:pPr marL="0" indent="0" algn="just">
              <a:spcAft>
                <a:spcPts val="0"/>
              </a:spcAft>
              <a:buNone/>
            </a:pPr>
            <a:r>
              <a:rPr lang="ja-JP" altLang="en-US"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2000" kern="100" dirty="0">
                <a:latin typeface="Century" panose="02040604050505020304" pitchFamily="18" charset="0"/>
                <a:ea typeface="ＭＳ 明朝" panose="02020609040205080304" pitchFamily="17" charset="-128"/>
                <a:cs typeface="Times New Roman" panose="02020603050405020304" pitchFamily="18" charset="0"/>
              </a:rPr>
              <a:t>連帯という価値：互恵基金制度、社会的協同組合制度</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buNone/>
            </a:pPr>
            <a:r>
              <a:rPr lang="ja-JP" altLang="en-US"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2000" dirty="0">
                <a:latin typeface="Century" panose="02040604050505020304" pitchFamily="18" charset="0"/>
                <a:ea typeface="ＭＳ 明朝" panose="02020609040205080304" pitchFamily="17" charset="-128"/>
                <a:cs typeface="Times New Roman" panose="02020603050405020304" pitchFamily="18" charset="0"/>
              </a:rPr>
              <a:t>協同・連帯という価値：融資保証、基金、職業訓練、倒産企業買収基金、医療保険の各制度</a:t>
            </a:r>
            <a:endParaRPr lang="en-US" altLang="ja-JP" dirty="0"/>
          </a:p>
          <a:p>
            <a:pPr marL="0" indent="0" algn="just">
              <a:spcAft>
                <a:spcPts val="0"/>
              </a:spcAft>
              <a:buNone/>
            </a:pPr>
            <a:r>
              <a:rPr lang="ja-JP" altLang="en-US" sz="20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2000" kern="100" dirty="0">
                <a:latin typeface="Century" panose="02040604050505020304" pitchFamily="18" charset="0"/>
                <a:ea typeface="ＭＳ 明朝" panose="02020609040205080304" pitchFamily="17" charset="-128"/>
                <a:cs typeface="Times New Roman" panose="02020603050405020304" pitchFamily="18" charset="0"/>
              </a:rPr>
              <a:t>社会的協同思想</a:t>
            </a:r>
            <a:r>
              <a:rPr lang="ja-JP" altLang="en-US" sz="2000" kern="100" dirty="0">
                <a:latin typeface="Century" panose="02040604050505020304" pitchFamily="18" charset="0"/>
                <a:ea typeface="ＭＳ 明朝" panose="02020609040205080304" pitchFamily="17" charset="-128"/>
                <a:cs typeface="Times New Roman" panose="02020603050405020304" pitchFamily="18" charset="0"/>
              </a:rPr>
              <a:t>の価値</a:t>
            </a:r>
            <a:r>
              <a:rPr lang="ja-JP" altLang="ja-JP" sz="2000"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ja-JP" sz="2000" kern="100" dirty="0" err="1">
                <a:latin typeface="Century" panose="02040604050505020304" pitchFamily="18" charset="0"/>
                <a:ea typeface="ＭＳ 明朝" panose="02020609040205080304" pitchFamily="17" charset="-128"/>
                <a:cs typeface="Times New Roman" panose="02020603050405020304" pitchFamily="18" charset="0"/>
              </a:rPr>
              <a:t>障がい</a:t>
            </a:r>
            <a:r>
              <a:rPr lang="ja-JP" altLang="ja-JP" sz="2000" kern="100" dirty="0">
                <a:latin typeface="Century" panose="02040604050505020304" pitchFamily="18" charset="0"/>
                <a:ea typeface="ＭＳ 明朝" panose="02020609040205080304" pitchFamily="17" charset="-128"/>
                <a:cs typeface="Times New Roman" panose="02020603050405020304" pitchFamily="18" charset="0"/>
              </a:rPr>
              <a:t>者支援制度、孤児支援制度等</a:t>
            </a:r>
          </a:p>
          <a:p>
            <a:pPr marL="0" indent="0">
              <a:buNone/>
            </a:pPr>
            <a:endParaRPr kumimoji="1" lang="en-US" altLang="ja-JP" sz="800" dirty="0"/>
          </a:p>
          <a:p>
            <a:r>
              <a:rPr lang="ja-JP" altLang="en-US" dirty="0"/>
              <a:t>効率を実現する制度・システム・メカニズム</a:t>
            </a:r>
            <a:endParaRPr lang="en-US" altLang="ja-JP" dirty="0"/>
          </a:p>
          <a:p>
            <a:pPr marL="0" indent="0" algn="just">
              <a:spcAft>
                <a:spcPts val="0"/>
              </a:spcAft>
              <a:buNone/>
            </a:pPr>
            <a:r>
              <a:rPr lang="ja-JP" altLang="en-US" sz="2000" kern="100" dirty="0">
                <a:latin typeface="+mn-ea"/>
                <a:cs typeface="Times New Roman" panose="02020603050405020304" pitchFamily="18" charset="0"/>
              </a:rPr>
              <a:t>　 </a:t>
            </a:r>
            <a:r>
              <a:rPr lang="ja-JP" altLang="ja-JP" sz="2000" kern="100" dirty="0">
                <a:latin typeface="+mn-ea"/>
                <a:cs typeface="Times New Roman" panose="02020603050405020304" pitchFamily="18" charset="0"/>
              </a:rPr>
              <a:t>二次的協同組合制度、コンソーシアム制度、投資組合員制度、不分割投資制度等</a:t>
            </a:r>
          </a:p>
          <a:p>
            <a:pPr marL="0" indent="0">
              <a:buNone/>
            </a:pPr>
            <a:endParaRPr kumimoji="1" lang="en-US" altLang="ja-JP" sz="2000" dirty="0"/>
          </a:p>
          <a:p>
            <a:pPr marL="0" indent="0" algn="just">
              <a:spcAft>
                <a:spcPts val="0"/>
              </a:spcAft>
              <a:buNone/>
            </a:pPr>
            <a:r>
              <a:rPr lang="ja-JP" altLang="ja-JP" sz="2000" kern="100" dirty="0">
                <a:latin typeface="+mn-ea"/>
                <a:cs typeface="Times New Roman" panose="02020603050405020304" pitchFamily="18" charset="0"/>
              </a:rPr>
              <a:t>津田直則</a:t>
            </a:r>
            <a:r>
              <a:rPr lang="ja-JP" altLang="ja-JP" sz="2000" kern="100" dirty="0">
                <a:solidFill>
                  <a:srgbClr val="000000"/>
                </a:solidFill>
                <a:latin typeface="+mn-ea"/>
                <a:cs typeface="Times New Roman" panose="02020603050405020304" pitchFamily="18" charset="0"/>
              </a:rPr>
              <a:t>「モンドラゴン協同組合―連帯が築くもう一つの経済体制―」『世界』</a:t>
            </a:r>
            <a:r>
              <a:rPr lang="en-US" altLang="ja-JP" sz="2000" kern="100" dirty="0">
                <a:solidFill>
                  <a:srgbClr val="000000"/>
                </a:solidFill>
                <a:latin typeface="+mn-ea"/>
                <a:cs typeface="Times New Roman" panose="02020603050405020304" pitchFamily="18" charset="0"/>
              </a:rPr>
              <a:t>2012</a:t>
            </a:r>
            <a:r>
              <a:rPr lang="ja-JP" altLang="ja-JP" sz="2000" kern="100" dirty="0">
                <a:solidFill>
                  <a:srgbClr val="000000"/>
                </a:solidFill>
                <a:latin typeface="+mn-ea"/>
                <a:cs typeface="Times New Roman" panose="02020603050405020304" pitchFamily="18" charset="0"/>
              </a:rPr>
              <a:t>年</a:t>
            </a:r>
            <a:r>
              <a:rPr lang="en-US" altLang="ja-JP" sz="2000" kern="100" dirty="0">
                <a:solidFill>
                  <a:srgbClr val="000000"/>
                </a:solidFill>
                <a:latin typeface="+mn-ea"/>
                <a:cs typeface="Times New Roman" panose="02020603050405020304" pitchFamily="18" charset="0"/>
              </a:rPr>
              <a:t>11</a:t>
            </a:r>
            <a:r>
              <a:rPr lang="ja-JP" altLang="ja-JP" sz="2000" kern="100" dirty="0">
                <a:solidFill>
                  <a:srgbClr val="000000"/>
                </a:solidFill>
                <a:latin typeface="+mn-ea"/>
                <a:cs typeface="Times New Roman" panose="02020603050405020304" pitchFamily="18" charset="0"/>
              </a:rPr>
              <a:t>月号</a:t>
            </a:r>
            <a:endParaRPr lang="en-US" altLang="ja-JP" sz="2000" kern="100" dirty="0">
              <a:solidFill>
                <a:srgbClr val="000000"/>
              </a:solidFill>
              <a:latin typeface="+mn-ea"/>
              <a:cs typeface="Times New Roman" panose="02020603050405020304" pitchFamily="18" charset="0"/>
            </a:endParaRPr>
          </a:p>
          <a:p>
            <a:pPr marL="0" indent="0" algn="just">
              <a:spcAft>
                <a:spcPts val="0"/>
              </a:spcAft>
              <a:buNone/>
            </a:pPr>
            <a:r>
              <a:rPr lang="ja-JP" altLang="ja-JP" sz="2000" kern="100" dirty="0">
                <a:latin typeface="+mn-ea"/>
                <a:cs typeface="Times New Roman" panose="02020603050405020304" pitchFamily="18" charset="0"/>
              </a:rPr>
              <a:t>同上「イタリア連帯思想並びに社会的協同思想とその実践 －資本主義を超える新たな経済体制論－」『いのちとくらし』</a:t>
            </a:r>
            <a:r>
              <a:rPr lang="en-US" altLang="ja-JP" sz="2000" kern="100" dirty="0">
                <a:latin typeface="+mn-ea"/>
                <a:cs typeface="Times New Roman" panose="02020603050405020304" pitchFamily="18" charset="0"/>
              </a:rPr>
              <a:t>62</a:t>
            </a:r>
            <a:r>
              <a:rPr lang="ja-JP" altLang="ja-JP" sz="2000" kern="100" dirty="0">
                <a:latin typeface="+mn-ea"/>
                <a:cs typeface="Times New Roman" panose="02020603050405020304" pitchFamily="18" charset="0"/>
              </a:rPr>
              <a:t>号、</a:t>
            </a:r>
            <a:r>
              <a:rPr lang="en-US" altLang="ja-JP" sz="2000" kern="100" dirty="0">
                <a:latin typeface="+mn-ea"/>
                <a:cs typeface="Times New Roman" panose="02020603050405020304" pitchFamily="18" charset="0"/>
              </a:rPr>
              <a:t>2018</a:t>
            </a:r>
            <a:r>
              <a:rPr lang="ja-JP" altLang="ja-JP" sz="2000" kern="100" dirty="0">
                <a:latin typeface="+mn-ea"/>
                <a:cs typeface="Times New Roman" panose="02020603050405020304" pitchFamily="18" charset="0"/>
              </a:rPr>
              <a:t>年</a:t>
            </a:r>
            <a:r>
              <a:rPr lang="en-US" altLang="ja-JP" sz="2000" kern="100" dirty="0">
                <a:latin typeface="+mn-ea"/>
                <a:cs typeface="Times New Roman" panose="02020603050405020304" pitchFamily="18" charset="0"/>
              </a:rPr>
              <a:t>3</a:t>
            </a:r>
            <a:r>
              <a:rPr lang="ja-JP" altLang="ja-JP" sz="2000" kern="100" dirty="0">
                <a:latin typeface="+mn-ea"/>
                <a:cs typeface="Times New Roman" panose="02020603050405020304" pitchFamily="18" charset="0"/>
              </a:rPr>
              <a:t>月</a:t>
            </a:r>
            <a:r>
              <a:rPr lang="ja-JP" altLang="en-US" sz="2000" kern="100" dirty="0">
                <a:latin typeface="+mn-ea"/>
                <a:cs typeface="Times New Roman" panose="02020603050405020304" pitchFamily="18" charset="0"/>
              </a:rPr>
              <a:t>参照</a:t>
            </a:r>
            <a:endParaRPr lang="ja-JP" altLang="ja-JP" sz="2000" kern="100" dirty="0">
              <a:latin typeface="+mn-ea"/>
              <a:cs typeface="Times New Roman" panose="02020603050405020304" pitchFamily="18" charset="0"/>
            </a:endParaRPr>
          </a:p>
          <a:p>
            <a:pPr marL="0" indent="0">
              <a:buNone/>
            </a:pPr>
            <a:endParaRPr kumimoji="1" lang="ja-JP" altLang="en-US" dirty="0"/>
          </a:p>
        </p:txBody>
      </p:sp>
      <p:sp>
        <p:nvSpPr>
          <p:cNvPr id="5" name="テキスト ボックス 4">
            <a:extLst>
              <a:ext uri="{FF2B5EF4-FFF2-40B4-BE49-F238E27FC236}">
                <a16:creationId xmlns:a16="http://schemas.microsoft.com/office/drawing/2014/main" id="{E60DBECD-CF1F-4817-AD7D-DF9356470B64}"/>
              </a:ext>
            </a:extLst>
          </p:cNvPr>
          <p:cNvSpPr txBox="1"/>
          <p:nvPr/>
        </p:nvSpPr>
        <p:spPr>
          <a:xfrm>
            <a:off x="940941" y="554804"/>
            <a:ext cx="5352836" cy="484363"/>
          </a:xfrm>
          <a:prstGeom prst="rect">
            <a:avLst/>
          </a:prstGeom>
          <a:noFill/>
        </p:spPr>
        <p:txBody>
          <a:bodyPr wrap="square" rtlCol="0">
            <a:spAutoFit/>
          </a:bodyPr>
          <a:lstStyle/>
          <a:p>
            <a:pPr lvl="0">
              <a:lnSpc>
                <a:spcPct val="90000"/>
              </a:lnSpc>
              <a:spcBef>
                <a:spcPts val="1000"/>
              </a:spcBef>
            </a:pPr>
            <a:r>
              <a:rPr lang="ja-JP" altLang="en-US" sz="2800" b="1" dirty="0">
                <a:solidFill>
                  <a:prstClr val="black"/>
                </a:solidFill>
              </a:rPr>
              <a:t>＜イタリア協同組合の場合＞</a:t>
            </a:r>
          </a:p>
        </p:txBody>
      </p:sp>
      <p:sp>
        <p:nvSpPr>
          <p:cNvPr id="2" name="スライド番号プレースホルダー 1"/>
          <p:cNvSpPr>
            <a:spLocks noGrp="1"/>
          </p:cNvSpPr>
          <p:nvPr>
            <p:ph type="sldNum" sz="quarter" idx="12"/>
          </p:nvPr>
        </p:nvSpPr>
        <p:spPr/>
        <p:txBody>
          <a:bodyPr/>
          <a:lstStyle/>
          <a:p>
            <a:fld id="{C575BD54-034C-4BC0-A31C-B53628BF11AC}" type="slidenum">
              <a:rPr kumimoji="1" lang="ja-JP" altLang="en-US" smtClean="0"/>
              <a:t>7</a:t>
            </a:fld>
            <a:endParaRPr kumimoji="1" lang="ja-JP" altLang="en-US"/>
          </a:p>
        </p:txBody>
      </p:sp>
    </p:spTree>
    <p:extLst>
      <p:ext uri="{BB962C8B-B14F-4D97-AF65-F5344CB8AC3E}">
        <p14:creationId xmlns:p14="http://schemas.microsoft.com/office/powerpoint/2010/main" val="3250548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127F18-FBED-4DD1-BFB5-06E5CBE7ED32}"/>
              </a:ext>
            </a:extLst>
          </p:cNvPr>
          <p:cNvSpPr>
            <a:spLocks noGrp="1"/>
          </p:cNvSpPr>
          <p:nvPr>
            <p:ph type="title"/>
          </p:nvPr>
        </p:nvSpPr>
        <p:spPr>
          <a:xfrm>
            <a:off x="153401" y="589401"/>
            <a:ext cx="11885197" cy="1001338"/>
          </a:xfrm>
        </p:spPr>
        <p:txBody>
          <a:bodyPr>
            <a:noAutofit/>
          </a:bodyPr>
          <a:lstStyle/>
          <a:p>
            <a:r>
              <a:rPr lang="ja-JP" altLang="en-US" sz="4000" dirty="0">
                <a:latin typeface="+mn-ea"/>
                <a:ea typeface="+mn-ea"/>
              </a:rPr>
              <a:t>４</a:t>
            </a:r>
            <a:r>
              <a:rPr kumimoji="1" lang="ja-JP" altLang="en-US" sz="4000" dirty="0">
                <a:latin typeface="+mn-ea"/>
                <a:ea typeface="+mn-ea"/>
              </a:rPr>
              <a:t>）社会的連帯経済の課題（新パラダイムの創造）</a:t>
            </a:r>
          </a:p>
        </p:txBody>
      </p:sp>
      <p:sp>
        <p:nvSpPr>
          <p:cNvPr id="3" name="コンテンツ プレースホルダー 2">
            <a:extLst>
              <a:ext uri="{FF2B5EF4-FFF2-40B4-BE49-F238E27FC236}">
                <a16:creationId xmlns:a16="http://schemas.microsoft.com/office/drawing/2014/main" id="{C5BD738E-9BAA-42E6-9FA2-1ADBF35AC6A8}"/>
              </a:ext>
            </a:extLst>
          </p:cNvPr>
          <p:cNvSpPr>
            <a:spLocks noGrp="1"/>
          </p:cNvSpPr>
          <p:nvPr>
            <p:ph idx="1"/>
          </p:nvPr>
        </p:nvSpPr>
        <p:spPr>
          <a:xfrm>
            <a:off x="401434" y="1804685"/>
            <a:ext cx="11554691" cy="4463914"/>
          </a:xfrm>
        </p:spPr>
        <p:txBody>
          <a:bodyPr>
            <a:normAutofit/>
          </a:bodyPr>
          <a:lstStyle/>
          <a:p>
            <a:pPr algn="just">
              <a:spcAft>
                <a:spcPts val="0"/>
              </a:spcAft>
            </a:pPr>
            <a:r>
              <a:rPr lang="ja-JP" altLang="ja-JP" sz="2400" kern="100" dirty="0">
                <a:latin typeface="+mn-ea"/>
                <a:cs typeface="Times New Roman" panose="02020603050405020304" pitchFamily="18" charset="0"/>
              </a:rPr>
              <a:t>社会的連帯経済の理念・価値体系の完成をめざす</a:t>
            </a:r>
          </a:p>
          <a:p>
            <a:pPr algn="just">
              <a:spcAft>
                <a:spcPts val="0"/>
              </a:spcAft>
            </a:pPr>
            <a:r>
              <a:rPr lang="ja-JP" altLang="ja-JP" sz="2400" kern="100" dirty="0">
                <a:latin typeface="+mn-ea"/>
                <a:cs typeface="Times New Roman" panose="02020603050405020304" pitchFamily="18" charset="0"/>
              </a:rPr>
              <a:t>競争社会に毒されている部分を修正していくこと</a:t>
            </a:r>
          </a:p>
          <a:p>
            <a:pPr algn="just">
              <a:spcAft>
                <a:spcPts val="0"/>
              </a:spcAft>
            </a:pPr>
            <a:r>
              <a:rPr lang="ja-JP" altLang="ja-JP" sz="2400" kern="100" dirty="0">
                <a:latin typeface="+mn-ea"/>
                <a:cs typeface="Times New Roman" panose="02020603050405020304" pitchFamily="18" charset="0"/>
              </a:rPr>
              <a:t>国によって社会的経済の発展のレベルが異なっており相互学習が必要</a:t>
            </a:r>
          </a:p>
          <a:p>
            <a:pPr algn="just">
              <a:spcAft>
                <a:spcPts val="0"/>
              </a:spcAft>
            </a:pPr>
            <a:r>
              <a:rPr lang="ja-JP" altLang="ja-JP" sz="2400" kern="100" dirty="0">
                <a:latin typeface="+mn-ea"/>
                <a:cs typeface="Times New Roman" panose="02020603050405020304" pitchFamily="18" charset="0"/>
              </a:rPr>
              <a:t>自然との共生思想をもっと重視する必要がある</a:t>
            </a:r>
          </a:p>
          <a:p>
            <a:pPr algn="just">
              <a:spcAft>
                <a:spcPts val="0"/>
              </a:spcAft>
            </a:pPr>
            <a:r>
              <a:rPr lang="ja-JP" altLang="ja-JP" sz="2400" kern="100" dirty="0">
                <a:latin typeface="+mn-ea"/>
                <a:cs typeface="Times New Roman" panose="02020603050405020304" pitchFamily="18" charset="0"/>
              </a:rPr>
              <a:t>地域で所得が循環する</a:t>
            </a:r>
            <a:r>
              <a:rPr lang="ja-JP" altLang="en-US" sz="2400" kern="100" dirty="0">
                <a:latin typeface="+mn-ea"/>
                <a:cs typeface="Times New Roman" panose="02020603050405020304" pitchFamily="18" charset="0"/>
              </a:rPr>
              <a:t>山形県等の</a:t>
            </a:r>
            <a:r>
              <a:rPr lang="ja-JP" altLang="ja-JP" sz="2400" kern="100" dirty="0">
                <a:latin typeface="+mn-ea"/>
                <a:cs typeface="Times New Roman" panose="02020603050405020304" pitchFamily="18" charset="0"/>
              </a:rPr>
              <a:t>自給圏構想も入れる必要がある</a:t>
            </a:r>
          </a:p>
          <a:p>
            <a:pPr algn="just">
              <a:spcAft>
                <a:spcPts val="0"/>
              </a:spcAft>
            </a:pPr>
            <a:r>
              <a:rPr lang="ja-JP" altLang="ja-JP" sz="2000" kern="100" dirty="0">
                <a:latin typeface="+mn-ea"/>
                <a:cs typeface="Times New Roman" panose="02020603050405020304" pitchFamily="18" charset="0"/>
              </a:rPr>
              <a:t>系列</a:t>
            </a:r>
            <a:r>
              <a:rPr lang="ja-JP" altLang="en-US" sz="2000" kern="100" dirty="0">
                <a:latin typeface="+mn-ea"/>
                <a:cs typeface="Times New Roman" panose="02020603050405020304" pitchFamily="18" charset="0"/>
              </a:rPr>
              <a:t>下</a:t>
            </a:r>
            <a:r>
              <a:rPr lang="ja-JP" altLang="ja-JP" sz="2000" kern="100" dirty="0">
                <a:latin typeface="+mn-ea"/>
                <a:cs typeface="Times New Roman" panose="02020603050405020304" pitchFamily="18" charset="0"/>
              </a:rPr>
              <a:t>で搾取されている中小企業も</a:t>
            </a:r>
            <a:r>
              <a:rPr lang="ja-JP" altLang="en-US" sz="2000" kern="100" dirty="0">
                <a:latin typeface="+mn-ea"/>
                <a:cs typeface="Times New Roman" panose="02020603050405020304" pitchFamily="18" charset="0"/>
              </a:rPr>
              <a:t>事業</a:t>
            </a:r>
            <a:r>
              <a:rPr lang="ja-JP" altLang="ja-JP" sz="2000" kern="100" dirty="0">
                <a:latin typeface="+mn-ea"/>
                <a:cs typeface="Times New Roman" panose="02020603050405020304" pitchFamily="18" charset="0"/>
              </a:rPr>
              <a:t>協同組合設立</a:t>
            </a:r>
            <a:r>
              <a:rPr lang="ja-JP" altLang="en-US" sz="2000" kern="100" dirty="0">
                <a:latin typeface="+mn-ea"/>
                <a:cs typeface="Times New Roman" panose="02020603050405020304" pitchFamily="18" charset="0"/>
              </a:rPr>
              <a:t>により</a:t>
            </a:r>
            <a:r>
              <a:rPr lang="ja-JP" altLang="ja-JP" sz="2000" kern="100" dirty="0">
                <a:latin typeface="+mn-ea"/>
                <a:cs typeface="Times New Roman" panose="02020603050405020304" pitchFamily="18" charset="0"/>
              </a:rPr>
              <a:t>社会的連帯経済に入るべきである</a:t>
            </a:r>
          </a:p>
          <a:p>
            <a:pPr algn="just">
              <a:spcAft>
                <a:spcPts val="0"/>
              </a:spcAft>
            </a:pPr>
            <a:r>
              <a:rPr lang="ja-JP" altLang="ja-JP" sz="2400" kern="100" dirty="0">
                <a:latin typeface="+mn-ea"/>
                <a:cs typeface="Times New Roman" panose="02020603050405020304" pitchFamily="18" charset="0"/>
              </a:rPr>
              <a:t>分かち合いの原則を受け入れ途上国への食料援助等を拡大する必要がある</a:t>
            </a:r>
          </a:p>
          <a:p>
            <a:pPr algn="just">
              <a:spcAft>
                <a:spcPts val="0"/>
              </a:spcAft>
            </a:pPr>
            <a:r>
              <a:rPr lang="ja-JP" altLang="ja-JP" sz="2400" kern="100" dirty="0">
                <a:latin typeface="+mn-ea"/>
                <a:cs typeface="Times New Roman" panose="02020603050405020304" pitchFamily="18" charset="0"/>
              </a:rPr>
              <a:t>進行中の第三次産業革命の</a:t>
            </a:r>
            <a:r>
              <a:rPr lang="en-US" altLang="ja-JP" sz="2400" kern="100" dirty="0">
                <a:latin typeface="+mn-ea"/>
                <a:cs typeface="Times New Roman" panose="02020603050405020304" pitchFamily="18" charset="0"/>
              </a:rPr>
              <a:t>IoT</a:t>
            </a:r>
            <a:r>
              <a:rPr lang="ja-JP" altLang="ja-JP" sz="2400" kern="100" dirty="0">
                <a:latin typeface="+mn-ea"/>
                <a:cs typeface="Times New Roman" panose="02020603050405020304" pitchFamily="18" charset="0"/>
              </a:rPr>
              <a:t>（コミュニケーション、エネルギー、輸送）で水平型社会を</a:t>
            </a:r>
            <a:r>
              <a:rPr lang="ja-JP" altLang="en-US" sz="2400" kern="100" dirty="0">
                <a:latin typeface="+mn-ea"/>
                <a:cs typeface="Times New Roman" panose="02020603050405020304" pitchFamily="18" charset="0"/>
              </a:rPr>
              <a:t>推進</a:t>
            </a:r>
            <a:r>
              <a:rPr lang="ja-JP" altLang="ja-JP" sz="2400" kern="100" dirty="0">
                <a:latin typeface="+mn-ea"/>
                <a:cs typeface="Times New Roman" panose="02020603050405020304" pitchFamily="18" charset="0"/>
              </a:rPr>
              <a:t>する</a:t>
            </a:r>
            <a:r>
              <a:rPr lang="ja-JP" altLang="en-US" sz="2400" kern="100" dirty="0">
                <a:latin typeface="+mn-ea"/>
                <a:cs typeface="Times New Roman" panose="02020603050405020304" pitchFamily="18" charset="0"/>
              </a:rPr>
              <a:t>（ジェレミー・リフキン</a:t>
            </a:r>
            <a:r>
              <a:rPr lang="en-US" altLang="ja-JP" sz="2400" kern="100" dirty="0">
                <a:latin typeface="+mn-ea"/>
                <a:cs typeface="Times New Roman" panose="02020603050405020304" pitchFamily="18" charset="0"/>
              </a:rPr>
              <a:t>『</a:t>
            </a:r>
            <a:r>
              <a:rPr lang="ja-JP" altLang="en-US" sz="2400" kern="100" dirty="0">
                <a:latin typeface="+mn-ea"/>
                <a:cs typeface="Times New Roman" panose="02020603050405020304" pitchFamily="18" charset="0"/>
              </a:rPr>
              <a:t>第三次産業革命</a:t>
            </a:r>
            <a:r>
              <a:rPr lang="en-US" altLang="ja-JP" sz="2400" kern="100" dirty="0">
                <a:latin typeface="+mn-ea"/>
                <a:cs typeface="Times New Roman" panose="02020603050405020304" pitchFamily="18" charset="0"/>
              </a:rPr>
              <a:t>』</a:t>
            </a:r>
            <a:r>
              <a:rPr lang="ja-JP" altLang="en-US" sz="2400" kern="100" dirty="0">
                <a:latin typeface="+mn-ea"/>
                <a:cs typeface="Times New Roman" panose="02020603050405020304" pitchFamily="18" charset="0"/>
              </a:rPr>
              <a:t>参照）</a:t>
            </a:r>
            <a:endParaRPr lang="ja-JP" altLang="ja-JP" sz="2400" kern="100" dirty="0">
              <a:latin typeface="+mn-ea"/>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12"/>
          </p:nvPr>
        </p:nvSpPr>
        <p:spPr/>
        <p:txBody>
          <a:bodyPr/>
          <a:lstStyle/>
          <a:p>
            <a:fld id="{C575BD54-034C-4BC0-A31C-B53628BF11AC}" type="slidenum">
              <a:rPr kumimoji="1" lang="ja-JP" altLang="en-US" smtClean="0"/>
              <a:t>8</a:t>
            </a:fld>
            <a:endParaRPr kumimoji="1" lang="ja-JP" altLang="en-US"/>
          </a:p>
        </p:txBody>
      </p:sp>
    </p:spTree>
    <p:extLst>
      <p:ext uri="{BB962C8B-B14F-4D97-AF65-F5344CB8AC3E}">
        <p14:creationId xmlns:p14="http://schemas.microsoft.com/office/powerpoint/2010/main" val="3594768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C78DA8-07C4-48FE-83E1-63695EE535C9}"/>
              </a:ext>
            </a:extLst>
          </p:cNvPr>
          <p:cNvSpPr>
            <a:spLocks noGrp="1"/>
          </p:cNvSpPr>
          <p:nvPr>
            <p:ph type="title"/>
          </p:nvPr>
        </p:nvSpPr>
        <p:spPr>
          <a:xfrm>
            <a:off x="838200" y="545100"/>
            <a:ext cx="10515600" cy="867774"/>
          </a:xfrm>
        </p:spPr>
        <p:txBody>
          <a:bodyPr>
            <a:normAutofit/>
          </a:bodyPr>
          <a:lstStyle/>
          <a:p>
            <a:r>
              <a:rPr kumimoji="1" lang="ja-JP" altLang="en-US" sz="4000" dirty="0">
                <a:latin typeface="+mn-ea"/>
                <a:ea typeface="+mn-ea"/>
              </a:rPr>
              <a:t>５）社会的連帯経済という文明の究極目標</a:t>
            </a:r>
          </a:p>
        </p:txBody>
      </p:sp>
      <p:sp>
        <p:nvSpPr>
          <p:cNvPr id="3" name="コンテンツ プレースホルダー 2">
            <a:extLst>
              <a:ext uri="{FF2B5EF4-FFF2-40B4-BE49-F238E27FC236}">
                <a16:creationId xmlns:a16="http://schemas.microsoft.com/office/drawing/2014/main" id="{1A03C749-D9E5-4539-A898-7D9B9D750A62}"/>
              </a:ext>
            </a:extLst>
          </p:cNvPr>
          <p:cNvSpPr>
            <a:spLocks noGrp="1"/>
          </p:cNvSpPr>
          <p:nvPr>
            <p:ph idx="1"/>
          </p:nvPr>
        </p:nvSpPr>
        <p:spPr>
          <a:xfrm>
            <a:off x="838200" y="1640690"/>
            <a:ext cx="10515600" cy="4351338"/>
          </a:xfrm>
        </p:spPr>
        <p:txBody>
          <a:bodyPr/>
          <a:lstStyle/>
          <a:p>
            <a:pPr algn="just">
              <a:spcAft>
                <a:spcPts val="0"/>
              </a:spcAft>
            </a:pPr>
            <a:r>
              <a:rPr lang="ja-JP" altLang="ja-JP" kern="100" dirty="0">
                <a:latin typeface="+mn-ea"/>
                <a:cs typeface="Times New Roman" panose="02020603050405020304" pitchFamily="18" charset="0"/>
              </a:rPr>
              <a:t>もの・かね重視の世界から精神的価値重視の世界へ移行</a:t>
            </a:r>
            <a:r>
              <a:rPr lang="ja-JP" altLang="en-US" kern="100" dirty="0">
                <a:latin typeface="+mn-ea"/>
                <a:cs typeface="Times New Roman" panose="02020603050405020304" pitchFamily="18" charset="0"/>
              </a:rPr>
              <a:t>する</a:t>
            </a:r>
            <a:endParaRPr lang="ja-JP" altLang="ja-JP" kern="100" dirty="0">
              <a:latin typeface="+mn-ea"/>
              <a:cs typeface="Times New Roman" panose="02020603050405020304" pitchFamily="18" charset="0"/>
            </a:endParaRPr>
          </a:p>
          <a:p>
            <a:pPr algn="just">
              <a:spcAft>
                <a:spcPts val="0"/>
              </a:spcAft>
            </a:pPr>
            <a:r>
              <a:rPr lang="ja-JP" altLang="ja-JP" kern="100" dirty="0">
                <a:latin typeface="+mn-ea"/>
                <a:cs typeface="Times New Roman" panose="02020603050405020304" pitchFamily="18" charset="0"/>
              </a:rPr>
              <a:t>普遍的な</a:t>
            </a:r>
            <a:r>
              <a:rPr lang="ja-JP" altLang="en-US" kern="100" dirty="0">
                <a:latin typeface="+mn-ea"/>
                <a:cs typeface="Times New Roman" panose="02020603050405020304" pitchFamily="18" charset="0"/>
              </a:rPr>
              <a:t>理念・</a:t>
            </a:r>
            <a:r>
              <a:rPr lang="ja-JP" altLang="ja-JP" kern="100" dirty="0">
                <a:latin typeface="+mn-ea"/>
                <a:cs typeface="Times New Roman" panose="02020603050405020304" pitchFamily="18" charset="0"/>
              </a:rPr>
              <a:t>価値体系の実現をめざす</a:t>
            </a:r>
          </a:p>
          <a:p>
            <a:pPr algn="just">
              <a:spcAft>
                <a:spcPts val="0"/>
              </a:spcAft>
            </a:pPr>
            <a:r>
              <a:rPr lang="ja-JP" altLang="ja-JP" kern="100" dirty="0">
                <a:latin typeface="+mn-ea"/>
                <a:cs typeface="Times New Roman" panose="02020603050405020304" pitchFamily="18" charset="0"/>
              </a:rPr>
              <a:t>エゴ社会から利他社会へという形で人類の進歩をめざす</a:t>
            </a:r>
          </a:p>
          <a:p>
            <a:pPr algn="just">
              <a:spcAft>
                <a:spcPts val="0"/>
              </a:spcAft>
            </a:pP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12"/>
          </p:nvPr>
        </p:nvSpPr>
        <p:spPr/>
        <p:txBody>
          <a:bodyPr/>
          <a:lstStyle/>
          <a:p>
            <a:fld id="{C575BD54-034C-4BC0-A31C-B53628BF11AC}" type="slidenum">
              <a:rPr kumimoji="1" lang="ja-JP" altLang="en-US" smtClean="0"/>
              <a:t>9</a:t>
            </a:fld>
            <a:endParaRPr kumimoji="1" lang="ja-JP" altLang="en-US"/>
          </a:p>
        </p:txBody>
      </p:sp>
    </p:spTree>
    <p:extLst>
      <p:ext uri="{BB962C8B-B14F-4D97-AF65-F5344CB8AC3E}">
        <p14:creationId xmlns:p14="http://schemas.microsoft.com/office/powerpoint/2010/main" val="262854601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2267</TotalTime>
  <Words>2090</Words>
  <Application>Microsoft Office PowerPoint</Application>
  <PresentationFormat>ワイド画面</PresentationFormat>
  <Paragraphs>227</Paragraphs>
  <Slides>19</Slides>
  <Notes>4</Notes>
  <HiddenSlides>0</HiddenSlides>
  <MMClips>0</MMClips>
  <ScaleCrop>false</ScaleCrop>
  <HeadingPairs>
    <vt:vector size="8" baseType="variant">
      <vt:variant>
        <vt:lpstr>使用されているフォント</vt:lpstr>
      </vt:variant>
      <vt:variant>
        <vt:i4>11</vt:i4>
      </vt:variant>
      <vt:variant>
        <vt:lpstr>テーマ</vt:lpstr>
      </vt:variant>
      <vt:variant>
        <vt:i4>2</vt:i4>
      </vt:variant>
      <vt:variant>
        <vt:lpstr>埋め込まれた OLE サーバー</vt:lpstr>
      </vt:variant>
      <vt:variant>
        <vt:i4>2</vt:i4>
      </vt:variant>
      <vt:variant>
        <vt:lpstr>スライド タイトル</vt:lpstr>
      </vt:variant>
      <vt:variant>
        <vt:i4>19</vt:i4>
      </vt:variant>
    </vt:vector>
  </HeadingPairs>
  <TitlesOfParts>
    <vt:vector size="34" baseType="lpstr">
      <vt:lpstr>AR P丸ゴシック体M</vt:lpstr>
      <vt:lpstr>ＭＳ Ｐゴシック</vt:lpstr>
      <vt:lpstr>ＭＳ 明朝</vt:lpstr>
      <vt:lpstr>游ゴシック</vt:lpstr>
      <vt:lpstr>游ゴシック Light</vt:lpstr>
      <vt:lpstr>游明朝</vt:lpstr>
      <vt:lpstr>Arial</vt:lpstr>
      <vt:lpstr>Calibri</vt:lpstr>
      <vt:lpstr>Calibri Light</vt:lpstr>
      <vt:lpstr>Century</vt:lpstr>
      <vt:lpstr>Times New Roman</vt:lpstr>
      <vt:lpstr>Office テーマ</vt:lpstr>
      <vt:lpstr>Office Theme</vt:lpstr>
      <vt:lpstr>Acrobat Document</vt:lpstr>
      <vt:lpstr>Presentation</vt:lpstr>
      <vt:lpstr>資本主義社会を超える経済体制と実現の戦略 ―『関生』運動を基礎に－」</vt:lpstr>
      <vt:lpstr>１．武委員長の築いた連帯労組の戦略体系</vt:lpstr>
      <vt:lpstr>PowerPoint プレゼンテーション</vt:lpstr>
      <vt:lpstr>２．社会的連帯経済研究会の構想 －体制論、文明論、戦略論－</vt:lpstr>
      <vt:lpstr>２）資本主義パラダイム転換の必要条件</vt:lpstr>
      <vt:lpstr>３）社会的連帯経済にみる経済体制論の例</vt:lpstr>
      <vt:lpstr>PowerPoint プレゼンテーション</vt:lpstr>
      <vt:lpstr>４）社会的連帯経済の課題（新パラダイムの創造）</vt:lpstr>
      <vt:lpstr>５）社会的連帯経済という文明の究極目標</vt:lpstr>
      <vt:lpstr>６）実現に向けての戦略論</vt:lpstr>
      <vt:lpstr>PowerPoint プレゼンテーション</vt:lpstr>
      <vt:lpstr>PowerPoint プレゼンテーション</vt:lpstr>
      <vt:lpstr>2017.3.25 広域ネットワークによるシンポジウム</vt:lpstr>
      <vt:lpstr>PowerPoint プレゼンテーション</vt:lpstr>
      <vt:lpstr>PowerPoint プレゼンテーション</vt:lpstr>
      <vt:lpstr>PowerPoint プレゼンテーション</vt:lpstr>
      <vt:lpstr>３．関生連帯組織の戦略と社会変革（統合案）</vt:lpstr>
      <vt:lpstr>PowerPoint プレゼンテーション</vt:lpstr>
      <vt:lpstr>５) 社会的連帯経済の実現戦略</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社会的連帯経済の文明論・体制論・戦略論</dc:title>
  <dc:creator>津田 直則</dc:creator>
  <cp:lastModifiedBy>信吾 飯島</cp:lastModifiedBy>
  <cp:revision>123</cp:revision>
  <dcterms:created xsi:type="dcterms:W3CDTF">2018-08-18T14:10:30Z</dcterms:created>
  <dcterms:modified xsi:type="dcterms:W3CDTF">2018-10-17T09:15:41Z</dcterms:modified>
</cp:coreProperties>
</file>